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5"/>
  </p:notesMasterIdLst>
  <p:sldIdLst>
    <p:sldId id="256" r:id="rId2"/>
    <p:sldId id="257" r:id="rId3"/>
    <p:sldId id="330" r:id="rId4"/>
    <p:sldId id="294" r:id="rId5"/>
    <p:sldId id="391" r:id="rId6"/>
    <p:sldId id="384" r:id="rId7"/>
    <p:sldId id="317" r:id="rId8"/>
    <p:sldId id="427" r:id="rId9"/>
    <p:sldId id="331" r:id="rId10"/>
    <p:sldId id="385" r:id="rId11"/>
    <p:sldId id="387" r:id="rId12"/>
    <p:sldId id="388" r:id="rId13"/>
    <p:sldId id="389" r:id="rId14"/>
    <p:sldId id="390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07" r:id="rId31"/>
    <p:sldId id="409" r:id="rId32"/>
    <p:sldId id="408" r:id="rId33"/>
    <p:sldId id="410" r:id="rId34"/>
    <p:sldId id="415" r:id="rId35"/>
    <p:sldId id="411" r:id="rId36"/>
    <p:sldId id="416" r:id="rId37"/>
    <p:sldId id="412" r:id="rId38"/>
    <p:sldId id="428" r:id="rId39"/>
    <p:sldId id="413" r:id="rId40"/>
    <p:sldId id="414" r:id="rId41"/>
    <p:sldId id="417" r:id="rId42"/>
    <p:sldId id="418" r:id="rId43"/>
    <p:sldId id="419" r:id="rId44"/>
    <p:sldId id="420" r:id="rId45"/>
    <p:sldId id="421" r:id="rId46"/>
    <p:sldId id="429" r:id="rId47"/>
    <p:sldId id="430" r:id="rId48"/>
    <p:sldId id="422" r:id="rId49"/>
    <p:sldId id="423" r:id="rId50"/>
    <p:sldId id="424" r:id="rId51"/>
    <p:sldId id="425" r:id="rId52"/>
    <p:sldId id="431" r:id="rId53"/>
    <p:sldId id="42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A1E"/>
    <a:srgbClr val="D4F7FC"/>
    <a:srgbClr val="D0E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64" autoAdjust="0"/>
    <p:restoredTop sz="94660"/>
  </p:normalViewPr>
  <p:slideViewPr>
    <p:cSldViewPr snapToGrid="0">
      <p:cViewPr varScale="1">
        <p:scale>
          <a:sx n="60" d="100"/>
          <a:sy n="60" d="100"/>
        </p:scale>
        <p:origin x="4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F55F2-2656-489E-B975-EE082D84F567}" type="datetimeFigureOut">
              <a:rPr lang="en-US" smtClean="0"/>
              <a:t>19-May-22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D999-0D9E-4881-8D36-826CD798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3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B6007-2F02-4832-811C-44B2430F6053}" type="datetime1">
              <a:rPr lang="en-US" smtClean="0"/>
              <a:t>19-May-22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1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6F88-A951-4693-AD82-D1B40832C1B2}" type="datetime1">
              <a:rPr lang="en-US" smtClean="0"/>
              <a:t>19-May-22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36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2943-0169-40A0-9D51-58EEF0FA6E0C}" type="datetime1">
              <a:rPr lang="en-US" smtClean="0"/>
              <a:t>19-May-22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9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206926" cy="794945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C00000"/>
                </a:solidFill>
                <a:latin typeface="High Tower Text" panose="020405020505060303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9206926" cy="5053781"/>
          </a:xfrm>
        </p:spPr>
        <p:txBody>
          <a:bodyPr/>
          <a:lstStyle>
            <a:lvl1pPr marL="274320" indent="-274320">
              <a:lnSpc>
                <a:spcPct val="100000"/>
              </a:lnSpc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B504-0B13-4672-B455-381BD3F3A66B}" type="datetime1">
              <a:rPr lang="en-US" smtClean="0"/>
              <a:t>19-May-22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130711"/>
            <a:ext cx="12290323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461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602F8-82B2-4113-AF67-53ABD5E550DF}" type="datetime1">
              <a:rPr lang="en-US" smtClean="0"/>
              <a:t>19-May-22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66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926B-3B20-4AF7-A297-F0497C39072F}" type="datetime1">
              <a:rPr lang="en-US" smtClean="0"/>
              <a:t>19-May-22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9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0E06-61F0-42A6-8811-3A6C61C2EB58}" type="datetime1">
              <a:rPr lang="en-US" smtClean="0"/>
              <a:t>19-May-22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BFC26-EDE4-49BD-ADDB-97CA78386F5A}" type="datetime1">
              <a:rPr lang="en-US" smtClean="0"/>
              <a:t>19-May-22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9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09AF3-B17C-40D1-B651-B7D29EBE5EF0}" type="datetime1">
              <a:rPr lang="en-US" smtClean="0"/>
              <a:t>19-May-22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ABCDAC1-27A7-4F62-AE59-2865911DE6EB}" type="datetime1">
              <a:rPr lang="en-US" smtClean="0"/>
              <a:t>19-May-22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3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53EC-75EC-41EB-BDE7-2603379256B6}" type="datetime1">
              <a:rPr lang="en-US" smtClean="0"/>
              <a:t>19-May-22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CD405A-5A72-416B-836C-00FF45AF8619}" type="datetime1">
              <a:rPr lang="en-US" smtClean="0"/>
              <a:t>19-May-22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09AB58-ABF0-4861-BE68-8CD89C740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1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gqh5Lz7rAo" TargetMode="External"/><Relationship Id="rId2" Type="http://schemas.openxmlformats.org/officeDocument/2006/relationships/hyperlink" Target="https://youtu.be/3yZDDr0JKV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0070C0"/>
                </a:solidFill>
              </a:rPr>
              <a:t>Module 3: </a:t>
            </a:r>
            <a:br>
              <a:rPr lang="en-US" sz="6000" dirty="0" smtClean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IP SAN and </a:t>
            </a:r>
            <a:r>
              <a:rPr lang="en-US" b="1" dirty="0" err="1" smtClean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FCoE</a:t>
            </a:r>
            <a:r>
              <a:rPr lang="en-US" b="1" dirty="0" smtClean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,</a:t>
            </a:r>
            <a:br>
              <a:rPr lang="en-US" b="1" dirty="0" smtClean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b="1" dirty="0" smtClean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NAS</a:t>
            </a:r>
            <a:endParaRPr lang="en-US" dirty="0">
              <a:solidFill>
                <a:srgbClr val="FF0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igh Tower Text" panose="0204050205050603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rgbClr val="002060"/>
          </a:solidFill>
        </p:spPr>
        <p:txBody>
          <a:bodyPr/>
          <a:lstStyle/>
          <a:p>
            <a:endParaRPr lang="en-US" sz="1200" b="1" dirty="0" smtClean="0">
              <a:solidFill>
                <a:srgbClr val="FFFF00"/>
              </a:solidFill>
            </a:endParaRPr>
          </a:p>
          <a:p>
            <a:r>
              <a:rPr lang="en-US" sz="2800" b="1" cap="none" dirty="0" smtClean="0">
                <a:solidFill>
                  <a:srgbClr val="D4F7FC"/>
                </a:solidFill>
                <a:latin typeface="Bahnschrift" panose="020B0502040204020203" pitchFamily="34" charset="0"/>
              </a:rPr>
              <a:t>Dr. S. Nandagopalan</a:t>
            </a:r>
            <a:endParaRPr lang="en-US" sz="2800" b="1" cap="none" dirty="0">
              <a:solidFill>
                <a:srgbClr val="D4F7FC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9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FCIP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9460850" cy="5053781"/>
          </a:xfrm>
        </p:spPr>
        <p:txBody>
          <a:bodyPr/>
          <a:lstStyle/>
          <a:p>
            <a:r>
              <a:rPr lang="en-US" dirty="0" err="1" smtClean="0"/>
              <a:t>FCIP</a:t>
            </a:r>
            <a:r>
              <a:rPr lang="en-US" dirty="0" smtClean="0"/>
              <a:t> - </a:t>
            </a:r>
            <a:r>
              <a:rPr lang="en-US" dirty="0" err="1" smtClean="0"/>
              <a:t>Fibre</a:t>
            </a:r>
            <a:r>
              <a:rPr lang="en-US" dirty="0" smtClean="0"/>
              <a:t> Channel over IP (</a:t>
            </a:r>
            <a:r>
              <a:rPr lang="en-US" dirty="0"/>
              <a:t>bridging FC SAN over an IP </a:t>
            </a:r>
            <a:r>
              <a:rPr lang="en-US" dirty="0" smtClean="0"/>
              <a:t>Network)</a:t>
            </a:r>
          </a:p>
          <a:p>
            <a:r>
              <a:rPr lang="en-US" dirty="0" err="1"/>
              <a:t>Fibre</a:t>
            </a:r>
            <a:r>
              <a:rPr lang="en-US" dirty="0"/>
              <a:t> Channel over IP, or </a:t>
            </a:r>
            <a:r>
              <a:rPr lang="en-US" dirty="0" err="1"/>
              <a:t>FCIP</a:t>
            </a:r>
            <a:r>
              <a:rPr lang="en-US" dirty="0"/>
              <a:t>, is a </a:t>
            </a:r>
            <a:r>
              <a:rPr lang="en-US" dirty="0" smtClean="0"/>
              <a:t>tunneling </a:t>
            </a:r>
            <a:r>
              <a:rPr lang="en-US" dirty="0"/>
              <a:t>protocol used to connect </a:t>
            </a:r>
            <a:r>
              <a:rPr lang="en-US" dirty="0" err="1"/>
              <a:t>Fibre</a:t>
            </a:r>
            <a:r>
              <a:rPr lang="en-US" dirty="0"/>
              <a:t> Channel (FC) switches over an IP network, enabling interconnection of remote locations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938" y="2949125"/>
            <a:ext cx="6439231" cy="30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8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FCoE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9460850" cy="5053781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FCoE</a:t>
            </a:r>
            <a:r>
              <a:rPr lang="en-US" sz="2000" dirty="0" smtClean="0"/>
              <a:t> - </a:t>
            </a:r>
            <a:r>
              <a:rPr lang="en-US" sz="2000" dirty="0" err="1" smtClean="0"/>
              <a:t>Fibre</a:t>
            </a:r>
            <a:r>
              <a:rPr lang="en-US" sz="2000" dirty="0" smtClean="0"/>
              <a:t> Channel over Ethernet </a:t>
            </a:r>
          </a:p>
          <a:p>
            <a:r>
              <a:rPr lang="en-US" sz="2000" dirty="0" err="1"/>
              <a:t>FCoE</a:t>
            </a:r>
            <a:r>
              <a:rPr lang="en-US" sz="2000" dirty="0"/>
              <a:t> shares Fiber Channel and Ethernet traffic on the same physical cable and also enables enterprises to separate </a:t>
            </a:r>
            <a:r>
              <a:rPr lang="en-US" sz="2000" dirty="0" err="1"/>
              <a:t>Fibre</a:t>
            </a:r>
            <a:r>
              <a:rPr lang="en-US" sz="2000" dirty="0"/>
              <a:t> Channel and Ethernet traffic on the same hardware.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1" y="3000938"/>
            <a:ext cx="5278958" cy="286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23" y="3000938"/>
            <a:ext cx="5715696" cy="286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352728" y="0"/>
            <a:ext cx="54813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Reduced number of Network Interface Cards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NIC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), adapters, cables, and network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Unified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Input/Output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(I/O) 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Simplified Network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Reduced Power and Cooling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Increased System Flexibility.</a:t>
            </a:r>
            <a:endParaRPr lang="en-US" b="0" i="0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5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9656" y="1199535"/>
            <a:ext cx="5007935" cy="5053781"/>
          </a:xfrm>
        </p:spPr>
        <p:txBody>
          <a:bodyPr>
            <a:normAutofit/>
          </a:bodyPr>
          <a:lstStyle/>
          <a:p>
            <a:r>
              <a:rPr lang="en-US" dirty="0"/>
              <a:t>iSCSI is an </a:t>
            </a:r>
            <a:r>
              <a:rPr lang="en-US" b="1" dirty="0">
                <a:solidFill>
                  <a:srgbClr val="FF0000"/>
                </a:solidFill>
              </a:rPr>
              <a:t>IP based protocol </a:t>
            </a:r>
            <a:r>
              <a:rPr lang="en-US" dirty="0"/>
              <a:t>that establishes and manages connections </a:t>
            </a:r>
            <a:r>
              <a:rPr lang="en-US" dirty="0" smtClean="0"/>
              <a:t>between host </a:t>
            </a:r>
            <a:r>
              <a:rPr lang="en-US" dirty="0"/>
              <a:t>and storage over </a:t>
            </a:r>
            <a:r>
              <a:rPr lang="en-US" dirty="0" smtClean="0"/>
              <a:t>IP</a:t>
            </a:r>
          </a:p>
          <a:p>
            <a:r>
              <a:rPr lang="en-US" dirty="0"/>
              <a:t>iSCSI encapsulates SCSI </a:t>
            </a:r>
            <a:r>
              <a:rPr lang="en-US" dirty="0" smtClean="0"/>
              <a:t>commands and </a:t>
            </a:r>
            <a:r>
              <a:rPr lang="en-US" dirty="0"/>
              <a:t>data into an IP packet and transports them using TCP/IP. </a:t>
            </a:r>
            <a:endParaRPr lang="en-US" dirty="0" smtClean="0"/>
          </a:p>
          <a:p>
            <a:r>
              <a:rPr lang="en-US" dirty="0" smtClean="0"/>
              <a:t>iSCSI </a:t>
            </a:r>
            <a:r>
              <a:rPr lang="en-US" dirty="0"/>
              <a:t>is </a:t>
            </a:r>
            <a:r>
              <a:rPr lang="en-US" dirty="0" smtClean="0"/>
              <a:t>widely adopted </a:t>
            </a:r>
            <a:r>
              <a:rPr lang="en-US" dirty="0"/>
              <a:t>for </a:t>
            </a:r>
            <a:r>
              <a:rPr lang="en-US" b="1" dirty="0">
                <a:solidFill>
                  <a:srgbClr val="FF0000"/>
                </a:solidFill>
              </a:rPr>
              <a:t>connecting servers to storage </a:t>
            </a:r>
            <a:r>
              <a:rPr lang="en-US" dirty="0"/>
              <a:t>because it is relatively inexpensive </a:t>
            </a:r>
            <a:r>
              <a:rPr lang="en-US" dirty="0" smtClean="0"/>
              <a:t>and easy </a:t>
            </a:r>
            <a:r>
              <a:rPr lang="en-US" dirty="0"/>
              <a:t>to </a:t>
            </a:r>
            <a:r>
              <a:rPr lang="en-US" dirty="0" smtClean="0"/>
              <a:t>implement.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"/>
          <a:stretch/>
        </p:blipFill>
        <p:spPr>
          <a:xfrm>
            <a:off x="275298" y="1765004"/>
            <a:ext cx="6272316" cy="30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iSCSI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199535"/>
            <a:ext cx="9397055" cy="5053781"/>
          </a:xfrm>
        </p:spPr>
        <p:txBody>
          <a:bodyPr>
            <a:normAutofit/>
          </a:bodyPr>
          <a:lstStyle/>
          <a:p>
            <a:r>
              <a:rPr lang="en-US" sz="3200" dirty="0"/>
              <a:t>An initiator (host</a:t>
            </a:r>
            <a:r>
              <a:rPr lang="en-US" sz="3200" dirty="0" smtClean="0"/>
              <a:t>) - </a:t>
            </a:r>
            <a:r>
              <a:rPr lang="en-US" sz="3200" b="1" dirty="0"/>
              <a:t>to route the </a:t>
            </a:r>
            <a:r>
              <a:rPr lang="en-US" sz="3200" b="1" dirty="0" smtClean="0"/>
              <a:t>SCSI commands </a:t>
            </a:r>
            <a:r>
              <a:rPr lang="en-US" sz="3200" b="1" dirty="0"/>
              <a:t>over an IP </a:t>
            </a:r>
            <a:r>
              <a:rPr lang="en-US" sz="3200" b="1" dirty="0" smtClean="0"/>
              <a:t>network (software/hardware-</a:t>
            </a:r>
            <a:r>
              <a:rPr lang="en-US" sz="3200" b="1" dirty="0" err="1" smtClean="0"/>
              <a:t>HBA</a:t>
            </a:r>
            <a:r>
              <a:rPr lang="en-US" sz="3200" b="1" dirty="0" smtClean="0"/>
              <a:t>)</a:t>
            </a:r>
          </a:p>
          <a:p>
            <a:r>
              <a:rPr lang="en-US" sz="3200" dirty="0" smtClean="0"/>
              <a:t>Target </a:t>
            </a:r>
            <a:r>
              <a:rPr lang="en-US" sz="3200" dirty="0"/>
              <a:t>(storage or iSCSI gateway</a:t>
            </a:r>
            <a:r>
              <a:rPr lang="en-US" sz="3200" dirty="0" smtClean="0"/>
              <a:t>) - </a:t>
            </a:r>
            <a:r>
              <a:rPr lang="en-US" dirty="0"/>
              <a:t>The iSCSI target is the remote storage, which appears to the host system as a local drive</a:t>
            </a:r>
            <a:endParaRPr lang="en-US" sz="3200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n </a:t>
            </a:r>
            <a:r>
              <a:rPr lang="en-US" sz="3200" dirty="0"/>
              <a:t>IP-based 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iSCSI Host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iSCSI </a:t>
            </a:r>
            <a:r>
              <a:rPr lang="en-US" dirty="0" smtClean="0"/>
              <a:t>host connectivity options:</a:t>
            </a:r>
          </a:p>
          <a:p>
            <a:pPr lvl="1"/>
            <a:r>
              <a:rPr lang="en-US" sz="2400" dirty="0"/>
              <a:t>A standard </a:t>
            </a:r>
            <a:r>
              <a:rPr lang="en-US" sz="2400" dirty="0" err="1"/>
              <a:t>NIC</a:t>
            </a:r>
            <a:r>
              <a:rPr lang="en-US" sz="2400" dirty="0"/>
              <a:t> with software iSCSI </a:t>
            </a:r>
            <a:r>
              <a:rPr lang="en-US" sz="2400" dirty="0" smtClean="0"/>
              <a:t>initiator</a:t>
            </a:r>
            <a:r>
              <a:rPr lang="en-US" sz="2400" dirty="0"/>
              <a:t> </a:t>
            </a:r>
            <a:r>
              <a:rPr lang="en-US" sz="2400" dirty="0" smtClean="0"/>
              <a:t>- easiest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/>
              <a:t>TCP </a:t>
            </a:r>
            <a:r>
              <a:rPr lang="en-US" sz="2400" dirty="0" smtClean="0"/>
              <a:t>offload </a:t>
            </a:r>
            <a:r>
              <a:rPr lang="en-US" sz="2400" dirty="0"/>
              <a:t>engine (TOE)</a:t>
            </a:r>
          </a:p>
          <a:p>
            <a:pPr lvl="1"/>
            <a:r>
              <a:rPr lang="en-US" sz="2400" dirty="0" err="1"/>
              <a:t>NIC</a:t>
            </a:r>
            <a:r>
              <a:rPr lang="en-US" sz="2400" dirty="0"/>
              <a:t> with software iSCSI initiator, and an iSCSI </a:t>
            </a:r>
            <a:r>
              <a:rPr lang="en-US" sz="2400" dirty="0" err="1" smtClean="0"/>
              <a:t>HBA</a:t>
            </a:r>
            <a:r>
              <a:rPr lang="en-US" sz="2400" dirty="0" smtClean="0"/>
              <a:t> (host based adaptor)</a:t>
            </a:r>
          </a:p>
          <a:p>
            <a:r>
              <a:rPr lang="en-US" dirty="0"/>
              <a:t>A standard </a:t>
            </a:r>
            <a:r>
              <a:rPr lang="en-US" dirty="0" err="1"/>
              <a:t>NIC</a:t>
            </a:r>
            <a:r>
              <a:rPr lang="en-US" dirty="0"/>
              <a:t> with a software iSCSI initiator is the simplest and least </a:t>
            </a:r>
            <a:r>
              <a:rPr lang="en-US" dirty="0" smtClean="0"/>
              <a:t>expensive connectivity option (most </a:t>
            </a:r>
            <a:r>
              <a:rPr lang="en-US" dirty="0"/>
              <a:t>servers come with </a:t>
            </a:r>
            <a:r>
              <a:rPr lang="en-US" dirty="0" smtClean="0"/>
              <a:t>one or two </a:t>
            </a:r>
            <a:r>
              <a:rPr lang="en-US" dirty="0" err="1" smtClean="0"/>
              <a:t>NICs</a:t>
            </a:r>
            <a:r>
              <a:rPr lang="en-US" dirty="0" smtClean="0"/>
              <a:t>)</a:t>
            </a:r>
          </a:p>
          <a:p>
            <a:r>
              <a:rPr lang="en-US" dirty="0" err="1"/>
              <a:t>NICs</a:t>
            </a:r>
            <a:r>
              <a:rPr lang="en-US" dirty="0"/>
              <a:t> provide standard IP function, </a:t>
            </a:r>
            <a:r>
              <a:rPr lang="en-US" dirty="0" smtClean="0"/>
              <a:t>encapsulation of </a:t>
            </a:r>
            <a:r>
              <a:rPr lang="en-US" dirty="0"/>
              <a:t>SCSI into IP packets and </a:t>
            </a:r>
            <a:r>
              <a:rPr lang="en-US" dirty="0" err="1"/>
              <a:t>decapsulation</a:t>
            </a:r>
            <a:r>
              <a:rPr lang="en-US" dirty="0"/>
              <a:t> are carried out by the host CPU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CONS: Increases overhead on host CPU!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iSCSI Topologies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2698" y="1163182"/>
            <a:ext cx="5009192" cy="5053781"/>
          </a:xfrm>
        </p:spPr>
        <p:txBody>
          <a:bodyPr/>
          <a:lstStyle/>
          <a:p>
            <a:r>
              <a:rPr lang="en-US" i="1" dirty="0"/>
              <a:t>Native </a:t>
            </a:r>
            <a:r>
              <a:rPr lang="en-US" i="1" dirty="0" smtClean="0"/>
              <a:t>topology - </a:t>
            </a:r>
            <a:r>
              <a:rPr lang="en-US" dirty="0" smtClean="0"/>
              <a:t>does </a:t>
            </a:r>
            <a:r>
              <a:rPr lang="en-US" dirty="0"/>
              <a:t>not have FC components. The initiators may be either directly </a:t>
            </a:r>
            <a:r>
              <a:rPr lang="en-US" dirty="0" smtClean="0"/>
              <a:t>attached to </a:t>
            </a:r>
            <a:r>
              <a:rPr lang="en-US" dirty="0"/>
              <a:t>targets or connected through the IP network. </a:t>
            </a:r>
            <a:endParaRPr lang="en-US" dirty="0" smtClean="0"/>
          </a:p>
          <a:p>
            <a:r>
              <a:rPr lang="en-US" i="1" dirty="0" smtClean="0"/>
              <a:t>Bridged </a:t>
            </a:r>
            <a:r>
              <a:rPr lang="en-US" i="1" dirty="0"/>
              <a:t>topology </a:t>
            </a:r>
            <a:r>
              <a:rPr lang="en-US" i="1" dirty="0" smtClean="0"/>
              <a:t>- </a:t>
            </a:r>
            <a:r>
              <a:rPr lang="en-US" dirty="0" smtClean="0"/>
              <a:t>enables the coexistence </a:t>
            </a:r>
            <a:r>
              <a:rPr lang="en-US" dirty="0"/>
              <a:t>of FC with IP by providing iSCSI-to-FC bridging </a:t>
            </a:r>
            <a:r>
              <a:rPr lang="en-US" dirty="0" smtClean="0"/>
              <a:t>functionality</a:t>
            </a:r>
          </a:p>
          <a:p>
            <a:r>
              <a:rPr lang="en-US" dirty="0" smtClean="0"/>
              <a:t>Native &amp; Bridged (see figure)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1" y="1603244"/>
            <a:ext cx="5382997" cy="30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Native iSCSI Connectivity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8" y="2297502"/>
            <a:ext cx="5170678" cy="200868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86399" y="1199535"/>
            <a:ext cx="5986131" cy="50537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FC components</a:t>
            </a:r>
          </a:p>
          <a:p>
            <a:r>
              <a:rPr lang="en-US" dirty="0" smtClean="0"/>
              <a:t>The </a:t>
            </a:r>
            <a:r>
              <a:rPr lang="en-US" dirty="0"/>
              <a:t>array has one or more iSCSI </a:t>
            </a:r>
            <a:r>
              <a:rPr lang="en-US" dirty="0" smtClean="0"/>
              <a:t>ports configured </a:t>
            </a:r>
            <a:r>
              <a:rPr lang="en-US" dirty="0"/>
              <a:t>with an IP address and is connected to a standard Ethernet </a:t>
            </a:r>
            <a:r>
              <a:rPr lang="en-US" dirty="0" smtClean="0"/>
              <a:t>switch</a:t>
            </a:r>
          </a:p>
          <a:p>
            <a:r>
              <a:rPr lang="en-US" dirty="0"/>
              <a:t>After an initiator is logged on to the network, it can access the </a:t>
            </a:r>
            <a:r>
              <a:rPr lang="en-US" dirty="0" smtClean="0"/>
              <a:t>available </a:t>
            </a:r>
            <a:r>
              <a:rPr lang="en-US" dirty="0" err="1" smtClean="0"/>
              <a:t>LUNs</a:t>
            </a:r>
            <a:r>
              <a:rPr lang="en-US" dirty="0" smtClean="0"/>
              <a:t> </a:t>
            </a:r>
            <a:r>
              <a:rPr lang="en-US" dirty="0"/>
              <a:t>on the storage array</a:t>
            </a:r>
            <a:r>
              <a:rPr lang="en-US" i="1" dirty="0" smtClean="0"/>
              <a:t> </a:t>
            </a:r>
          </a:p>
          <a:p>
            <a:r>
              <a:rPr lang="en-US" dirty="0"/>
              <a:t>A single array port can service multiple hosts </a:t>
            </a:r>
            <a:r>
              <a:rPr lang="en-US" dirty="0" smtClean="0"/>
              <a:t>or initiators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6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Bridged iSCSI Connectivity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0" y="2417844"/>
            <a:ext cx="4635738" cy="18733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486399" y="1199535"/>
            <a:ext cx="5986131" cy="505378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Includes </a:t>
            </a:r>
            <a:r>
              <a:rPr lang="en-US" dirty="0"/>
              <a:t>FC </a:t>
            </a:r>
            <a:r>
              <a:rPr lang="en-US" dirty="0" smtClean="0"/>
              <a:t>components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array does not have any iSCSI </a:t>
            </a:r>
            <a:r>
              <a:rPr lang="en-US" dirty="0" smtClean="0"/>
              <a:t>ports</a:t>
            </a:r>
          </a:p>
          <a:p>
            <a:r>
              <a:rPr lang="en-US" dirty="0"/>
              <a:t>G</a:t>
            </a:r>
            <a:r>
              <a:rPr lang="en-US" dirty="0" smtClean="0"/>
              <a:t>ateway </a:t>
            </a:r>
            <a:r>
              <a:rPr lang="en-US" dirty="0"/>
              <a:t>or a multiprotocol router, must be used to </a:t>
            </a:r>
            <a:r>
              <a:rPr lang="en-US" dirty="0" smtClean="0"/>
              <a:t>facilitate the </a:t>
            </a:r>
            <a:r>
              <a:rPr lang="en-US" dirty="0"/>
              <a:t>communication between the iSCSI host and FC storage</a:t>
            </a:r>
            <a:r>
              <a:rPr lang="en-US" dirty="0" smtClean="0"/>
              <a:t> </a:t>
            </a:r>
          </a:p>
          <a:p>
            <a:r>
              <a:rPr lang="en-US" dirty="0"/>
              <a:t>The gateway </a:t>
            </a:r>
            <a:r>
              <a:rPr lang="en-US" dirty="0" smtClean="0"/>
              <a:t>converts IP </a:t>
            </a:r>
            <a:r>
              <a:rPr lang="en-US" dirty="0"/>
              <a:t>packets to FC frames and vice </a:t>
            </a:r>
            <a:r>
              <a:rPr lang="en-US" dirty="0" smtClean="0"/>
              <a:t>versa</a:t>
            </a:r>
          </a:p>
          <a:p>
            <a:r>
              <a:rPr lang="en-US" dirty="0" smtClean="0"/>
              <a:t>The </a:t>
            </a:r>
            <a:r>
              <a:rPr lang="en-US" dirty="0"/>
              <a:t>iSCSI initiator is </a:t>
            </a:r>
            <a:r>
              <a:rPr lang="en-US" dirty="0" smtClean="0"/>
              <a:t>configured </a:t>
            </a:r>
            <a:r>
              <a:rPr lang="en-US" dirty="0"/>
              <a:t>with </a:t>
            </a:r>
            <a:r>
              <a:rPr lang="en-US" dirty="0" smtClean="0"/>
              <a:t>the gateway’s </a:t>
            </a:r>
            <a:r>
              <a:rPr lang="en-US" dirty="0"/>
              <a:t>IP address as its target destination. On the other side, the gateway </a:t>
            </a:r>
            <a:r>
              <a:rPr lang="en-US" dirty="0" smtClean="0"/>
              <a:t>is configured </a:t>
            </a:r>
            <a:r>
              <a:rPr lang="en-US" dirty="0"/>
              <a:t>as an FC initiator to the storage array</a:t>
            </a:r>
          </a:p>
        </p:txBody>
      </p:sp>
    </p:spTree>
    <p:extLst>
      <p:ext uri="{BB962C8B-B14F-4D97-AF65-F5344CB8AC3E}">
        <p14:creationId xmlns:p14="http://schemas.microsoft.com/office/powerpoint/2010/main" val="15475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vs. </a:t>
            </a:r>
            <a:r>
              <a:rPr lang="en-US" dirty="0"/>
              <a:t>B</a:t>
            </a:r>
            <a:r>
              <a:rPr lang="en-US" dirty="0" smtClean="0"/>
              <a:t>ridged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05" y="1221331"/>
            <a:ext cx="4179822" cy="509440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1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iSCSI Protocol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1888" y="329615"/>
            <a:ext cx="3902149" cy="6083195"/>
          </a:xfrm>
          <a:solidFill>
            <a:srgbClr val="D4F7FC"/>
          </a:solidFill>
        </p:spPr>
        <p:txBody>
          <a:bodyPr>
            <a:normAutofit fontScale="77500" lnSpcReduction="20000"/>
          </a:bodyPr>
          <a:lstStyle/>
          <a:p>
            <a:endParaRPr lang="en-US" sz="400" dirty="0" smtClean="0"/>
          </a:p>
          <a:p>
            <a:r>
              <a:rPr lang="en-US" dirty="0" smtClean="0"/>
              <a:t>Initiators </a:t>
            </a:r>
            <a:r>
              <a:rPr lang="en-US" dirty="0"/>
              <a:t>and </a:t>
            </a:r>
            <a:r>
              <a:rPr lang="en-US" dirty="0" smtClean="0"/>
              <a:t>targets use </a:t>
            </a:r>
            <a:r>
              <a:rPr lang="en-US" dirty="0"/>
              <a:t>SCSI commands and responses to talk to each </a:t>
            </a:r>
            <a:r>
              <a:rPr lang="en-US" dirty="0" smtClean="0"/>
              <a:t>other</a:t>
            </a:r>
          </a:p>
          <a:p>
            <a:r>
              <a:rPr lang="en-US" dirty="0"/>
              <a:t>The </a:t>
            </a:r>
            <a:r>
              <a:rPr lang="en-US" dirty="0" smtClean="0"/>
              <a:t>SCSI command </a:t>
            </a:r>
            <a:r>
              <a:rPr lang="en-US" dirty="0"/>
              <a:t>descriptor blocks, data, and status messages are </a:t>
            </a:r>
            <a:r>
              <a:rPr lang="en-US" dirty="0" smtClean="0"/>
              <a:t>encapsulated into </a:t>
            </a:r>
            <a:r>
              <a:rPr lang="en-US" dirty="0"/>
              <a:t>TCP/IP and transmitted across the network between the initiators </a:t>
            </a:r>
            <a:r>
              <a:rPr lang="en-US" dirty="0" smtClean="0"/>
              <a:t>and targets.</a:t>
            </a:r>
          </a:p>
          <a:p>
            <a:r>
              <a:rPr lang="en-US" dirty="0"/>
              <a:t>iSCSI is the </a:t>
            </a:r>
            <a:r>
              <a:rPr lang="en-US" dirty="0">
                <a:solidFill>
                  <a:srgbClr val="FF0000"/>
                </a:solidFill>
              </a:rPr>
              <a:t>session-layer</a:t>
            </a:r>
            <a:r>
              <a:rPr lang="en-US" dirty="0"/>
              <a:t> protocol that initiates a reliable session </a:t>
            </a:r>
            <a:r>
              <a:rPr lang="en-US" dirty="0" smtClean="0">
                <a:solidFill>
                  <a:srgbClr val="FF0000"/>
                </a:solidFill>
              </a:rPr>
              <a:t>between devices </a:t>
            </a:r>
            <a:r>
              <a:rPr lang="en-US" dirty="0"/>
              <a:t>that recognize SCSI commands and TCP/IP</a:t>
            </a:r>
            <a:r>
              <a:rPr lang="en-US" dirty="0" smtClean="0"/>
              <a:t>.</a:t>
            </a:r>
          </a:p>
          <a:p>
            <a:r>
              <a:rPr lang="en-US" dirty="0"/>
              <a:t>The iSCSI </a:t>
            </a:r>
            <a:r>
              <a:rPr lang="en-US" dirty="0" smtClean="0"/>
              <a:t>session-layer interface </a:t>
            </a:r>
            <a:r>
              <a:rPr lang="en-US" dirty="0"/>
              <a:t>is responsible for handling login, authentication, target discovery, </a:t>
            </a:r>
            <a:r>
              <a:rPr lang="en-US" dirty="0" smtClean="0"/>
              <a:t>and session </a:t>
            </a:r>
            <a:r>
              <a:rPr lang="en-US" dirty="0"/>
              <a:t>management.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TCP</a:t>
            </a:r>
            <a:r>
              <a:rPr lang="en-US" dirty="0" smtClean="0"/>
              <a:t> </a:t>
            </a:r>
            <a:r>
              <a:rPr lang="en-US" dirty="0"/>
              <a:t>is used with iSCSI at the transport layer to </a:t>
            </a:r>
            <a:r>
              <a:rPr lang="en-US" dirty="0" smtClean="0"/>
              <a:t>provide </a:t>
            </a:r>
            <a:r>
              <a:rPr lang="en-US" dirty="0" smtClean="0">
                <a:solidFill>
                  <a:srgbClr val="FF0000"/>
                </a:solidFill>
              </a:rPr>
              <a:t>reliable </a:t>
            </a:r>
            <a:r>
              <a:rPr lang="en-US" dirty="0">
                <a:solidFill>
                  <a:srgbClr val="FF0000"/>
                </a:solidFill>
              </a:rPr>
              <a:t>transmission.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55" y="1081548"/>
            <a:ext cx="7153947" cy="48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199535"/>
            <a:ext cx="7823437" cy="4988614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2800" b="1" dirty="0" smtClean="0">
                <a:solidFill>
                  <a:srgbClr val="0070C0"/>
                </a:solidFill>
                <a:latin typeface="Helvetica Rounded" pitchFamily="50" charset="0"/>
              </a:rPr>
              <a:t>Module 3 (8 hours)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0000"/>
                </a:solidFill>
              </a:rPr>
              <a:t>Chapter </a:t>
            </a:r>
            <a:r>
              <a:rPr lang="en-US" b="1" dirty="0" smtClean="0">
                <a:solidFill>
                  <a:srgbClr val="FF0000"/>
                </a:solidFill>
              </a:rPr>
              <a:t>6: </a:t>
            </a:r>
          </a:p>
          <a:p>
            <a:pPr>
              <a:spcBef>
                <a:spcPts val="600"/>
              </a:spcBef>
            </a:pPr>
            <a:r>
              <a:rPr lang="en-US" b="1" dirty="0"/>
              <a:t>IP SAN </a:t>
            </a:r>
            <a:r>
              <a:rPr lang="en-US" b="1" dirty="0" smtClean="0"/>
              <a:t>and </a:t>
            </a:r>
            <a:r>
              <a:rPr lang="en-US" b="1" dirty="0" err="1" smtClean="0"/>
              <a:t>FCoE</a:t>
            </a:r>
            <a:r>
              <a:rPr lang="en-US" b="1" dirty="0"/>
              <a:t>: </a:t>
            </a:r>
            <a:r>
              <a:rPr lang="en-US" dirty="0"/>
              <a:t>iSCSI, </a:t>
            </a:r>
            <a:r>
              <a:rPr lang="en-US" dirty="0" err="1"/>
              <a:t>FCIP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b="1" dirty="0" smtClean="0"/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FF0000"/>
                </a:solidFill>
              </a:rPr>
              <a:t>Chapter </a:t>
            </a:r>
            <a:r>
              <a:rPr lang="en-US" b="1" dirty="0" smtClean="0">
                <a:solidFill>
                  <a:srgbClr val="FF0000"/>
                </a:solidFill>
              </a:rPr>
              <a:t>7 : NAS: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General-Purpose Servers </a:t>
            </a:r>
            <a:r>
              <a:rPr lang="en-US" dirty="0"/>
              <a:t>versus NAS </a:t>
            </a:r>
            <a:r>
              <a:rPr lang="en-US" dirty="0" smtClean="0"/>
              <a:t>Devices 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Benefits </a:t>
            </a:r>
            <a:r>
              <a:rPr lang="en-US" dirty="0"/>
              <a:t>of </a:t>
            </a:r>
            <a:r>
              <a:rPr lang="en-US" dirty="0" smtClean="0"/>
              <a:t>NAS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File </a:t>
            </a:r>
            <a:r>
              <a:rPr lang="en-US" dirty="0"/>
              <a:t>Systems and Network File </a:t>
            </a:r>
            <a:r>
              <a:rPr lang="en-US" dirty="0" smtClean="0"/>
              <a:t>Sharing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Components </a:t>
            </a:r>
            <a:r>
              <a:rPr lang="en-US" dirty="0"/>
              <a:t>of </a:t>
            </a:r>
            <a:r>
              <a:rPr lang="en-US" dirty="0" smtClean="0"/>
              <a:t>NAS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NAS </a:t>
            </a:r>
            <a:r>
              <a:rPr lang="en-US" dirty="0"/>
              <a:t>I/O </a:t>
            </a:r>
            <a:r>
              <a:rPr lang="en-US" dirty="0" smtClean="0"/>
              <a:t>Operation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NAS Implementations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NAS File-Sharing Protocols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Factors </a:t>
            </a:r>
            <a:r>
              <a:rPr lang="en-US" dirty="0"/>
              <a:t>Affecting NAS Performance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iSCSI </a:t>
            </a:r>
            <a:r>
              <a:rPr lang="en-US" dirty="0" smtClean="0"/>
              <a:t>Protocol Data Unit (</a:t>
            </a:r>
            <a:r>
              <a:rPr lang="en-US" dirty="0" err="1" smtClean="0"/>
              <a:t>PDU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816" y="1081548"/>
            <a:ext cx="9206926" cy="5053781"/>
          </a:xfrm>
        </p:spPr>
        <p:txBody>
          <a:bodyPr/>
          <a:lstStyle/>
          <a:p>
            <a:r>
              <a:rPr lang="en-US" dirty="0"/>
              <a:t>The iSCSI initiators and targets communicate with each other using </a:t>
            </a:r>
            <a:r>
              <a:rPr lang="en-US" dirty="0" smtClean="0"/>
              <a:t>iSCSI </a:t>
            </a:r>
            <a:r>
              <a:rPr lang="en-US" dirty="0" err="1" smtClean="0"/>
              <a:t>PDUs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includes </a:t>
            </a:r>
          </a:p>
          <a:p>
            <a:pPr lvl="1"/>
            <a:r>
              <a:rPr lang="en-US" dirty="0" smtClean="0"/>
              <a:t>establishing </a:t>
            </a:r>
            <a:r>
              <a:rPr lang="en-US" dirty="0"/>
              <a:t>iSCSI connections </a:t>
            </a:r>
            <a:r>
              <a:rPr lang="en-US" dirty="0" smtClean="0"/>
              <a:t>                                                                                and iSCSI sessions</a:t>
            </a:r>
          </a:p>
          <a:p>
            <a:pPr lvl="1"/>
            <a:r>
              <a:rPr lang="en-US" dirty="0" smtClean="0"/>
              <a:t>performing </a:t>
            </a:r>
            <a:r>
              <a:rPr lang="en-US" dirty="0"/>
              <a:t>iSCSI </a:t>
            </a:r>
            <a:r>
              <a:rPr lang="en-US" dirty="0" smtClean="0"/>
              <a:t>discovery</a:t>
            </a:r>
          </a:p>
          <a:p>
            <a:pPr lvl="1"/>
            <a:r>
              <a:rPr lang="en-US" dirty="0" smtClean="0"/>
              <a:t>sending </a:t>
            </a:r>
            <a:r>
              <a:rPr lang="en-US" dirty="0"/>
              <a:t>SCSI commands and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receiving SCSI status.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iSCSI </a:t>
            </a:r>
            <a:r>
              <a:rPr lang="en-US" dirty="0" err="1"/>
              <a:t>PDUs</a:t>
            </a:r>
            <a:r>
              <a:rPr lang="en-US" dirty="0"/>
              <a:t> contain one or more header </a:t>
            </a:r>
            <a:r>
              <a:rPr lang="en-US" dirty="0" smtClean="0"/>
              <a:t>segments followed </a:t>
            </a:r>
            <a:r>
              <a:rPr lang="en-US" dirty="0"/>
              <a:t>by zero or more data segments.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PDU</a:t>
            </a:r>
            <a:r>
              <a:rPr lang="en-US" dirty="0"/>
              <a:t> is then encapsulated into </a:t>
            </a:r>
            <a:r>
              <a:rPr lang="en-US" dirty="0" smtClean="0"/>
              <a:t>an IP </a:t>
            </a:r>
            <a:r>
              <a:rPr lang="en-US" dirty="0"/>
              <a:t>packet to facilitate the transport.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00" y="1748864"/>
            <a:ext cx="6311912" cy="16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7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Transmission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1" y="1124408"/>
            <a:ext cx="5705596" cy="177652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04" y="2900935"/>
            <a:ext cx="6122053" cy="32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iSCSI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633" y="1199535"/>
            <a:ext cx="6974958" cy="5053781"/>
          </a:xfrm>
        </p:spPr>
        <p:txBody>
          <a:bodyPr>
            <a:normAutofit/>
          </a:bodyPr>
          <a:lstStyle/>
          <a:p>
            <a:r>
              <a:rPr lang="en-US" dirty="0"/>
              <a:t>An initiator must discover the location of its targets on the network </a:t>
            </a:r>
            <a:r>
              <a:rPr lang="en-US" dirty="0" smtClean="0"/>
              <a:t>for session establishment </a:t>
            </a:r>
          </a:p>
          <a:p>
            <a:r>
              <a:rPr lang="en-US" dirty="0" smtClean="0"/>
              <a:t>This discovery can </a:t>
            </a:r>
            <a:r>
              <a:rPr lang="en-US" dirty="0"/>
              <a:t>take place in two ways: </a:t>
            </a:r>
            <a:endParaRPr lang="en-US" dirty="0" smtClean="0"/>
          </a:p>
          <a:p>
            <a:pPr lvl="1"/>
            <a:r>
              <a:rPr lang="en-US" sz="2400" b="1" i="1" dirty="0" err="1" smtClean="0"/>
              <a:t>SendTargets</a:t>
            </a:r>
            <a:r>
              <a:rPr lang="en-US" sz="2400" b="1" i="1" dirty="0" smtClean="0"/>
              <a:t> </a:t>
            </a:r>
            <a:r>
              <a:rPr lang="en-US" sz="2400" b="1" i="1" dirty="0"/>
              <a:t>discovery </a:t>
            </a:r>
            <a:r>
              <a:rPr lang="en-US" sz="2400" dirty="0" smtClean="0"/>
              <a:t>- </a:t>
            </a:r>
            <a:r>
              <a:rPr lang="en-US" sz="2400" dirty="0"/>
              <a:t>the initiator is manually </a:t>
            </a:r>
            <a:r>
              <a:rPr lang="en-US" sz="2400" dirty="0" smtClean="0"/>
              <a:t>configured </a:t>
            </a:r>
            <a:r>
              <a:rPr lang="en-US" sz="2400" dirty="0"/>
              <a:t>with the </a:t>
            </a:r>
            <a:r>
              <a:rPr lang="en-US" sz="2400" dirty="0" smtClean="0"/>
              <a:t>target’s network </a:t>
            </a:r>
            <a:r>
              <a:rPr lang="en-US" sz="2400" dirty="0"/>
              <a:t>portal to establish a discovery session. The initiator issues </a:t>
            </a:r>
            <a:r>
              <a:rPr lang="en-US" sz="2400" dirty="0" smtClean="0"/>
              <a:t>the </a:t>
            </a:r>
            <a:r>
              <a:rPr lang="en-US" sz="2400" dirty="0" err="1" smtClean="0"/>
              <a:t>SendTargets</a:t>
            </a:r>
            <a:r>
              <a:rPr lang="en-US" sz="2400" dirty="0" smtClean="0"/>
              <a:t> </a:t>
            </a:r>
            <a:r>
              <a:rPr lang="en-US" sz="2400" dirty="0"/>
              <a:t>command, and the target network portal responds with the </a:t>
            </a:r>
            <a:r>
              <a:rPr lang="en-US" sz="2400" dirty="0" smtClean="0"/>
              <a:t>names and </a:t>
            </a:r>
            <a:r>
              <a:rPr lang="en-US" sz="2400" dirty="0"/>
              <a:t>addresses of the targets available to the host.</a:t>
            </a:r>
            <a:endParaRPr lang="en-US" sz="2400" dirty="0" smtClean="0"/>
          </a:p>
          <a:p>
            <a:pPr lvl="1"/>
            <a:r>
              <a:rPr lang="en-US" sz="2400" b="1" i="1" dirty="0" smtClean="0"/>
              <a:t>internet Storage Name Service </a:t>
            </a:r>
            <a:r>
              <a:rPr lang="en-US" sz="2400" b="1" dirty="0"/>
              <a:t>(</a:t>
            </a:r>
            <a:r>
              <a:rPr lang="en-US" sz="2400" b="1" dirty="0" err="1"/>
              <a:t>iSNS</a:t>
            </a:r>
            <a:r>
              <a:rPr lang="en-US" sz="2400" b="1" dirty="0"/>
              <a:t>) </a:t>
            </a:r>
            <a:r>
              <a:rPr lang="en-US" sz="2400" dirty="0"/>
              <a:t>- automatic discovery of iSCSI devices on </a:t>
            </a:r>
            <a:r>
              <a:rPr lang="en-US" sz="2400" dirty="0" smtClean="0"/>
              <a:t>an IP </a:t>
            </a:r>
            <a:r>
              <a:rPr lang="en-US" sz="2400" dirty="0"/>
              <a:t>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7" y="1514028"/>
            <a:ext cx="3965903" cy="439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iSCSI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unique worldwide iSCSI </a:t>
            </a:r>
            <a:r>
              <a:rPr lang="en-US" sz="2800" dirty="0" smtClean="0"/>
              <a:t>identifier is </a:t>
            </a:r>
            <a:r>
              <a:rPr lang="en-US" sz="2800" dirty="0"/>
              <a:t>used to </a:t>
            </a:r>
            <a:r>
              <a:rPr lang="en-US" sz="2800" dirty="0" smtClean="0"/>
              <a:t>identify the </a:t>
            </a:r>
            <a:r>
              <a:rPr lang="en-US" sz="2800" dirty="0"/>
              <a:t>initiators and targets within an iSCSI network to facilitate communication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types of </a:t>
            </a:r>
            <a:r>
              <a:rPr lang="en-US" sz="2800" dirty="0" smtClean="0"/>
              <a:t>iSCSI names</a:t>
            </a:r>
          </a:p>
          <a:p>
            <a:pPr lvl="1"/>
            <a:r>
              <a:rPr lang="en-US" sz="2400" b="1" dirty="0"/>
              <a:t>iSCSI </a:t>
            </a:r>
            <a:r>
              <a:rPr lang="en-US" sz="2400" b="1" dirty="0" smtClean="0"/>
              <a:t>Qualified </a:t>
            </a:r>
            <a:r>
              <a:rPr lang="en-US" sz="2400" b="1" dirty="0"/>
              <a:t>Name (</a:t>
            </a:r>
            <a:r>
              <a:rPr lang="en-US" sz="2400" b="1" dirty="0" err="1"/>
              <a:t>IQN</a:t>
            </a:r>
            <a:r>
              <a:rPr lang="en-US" sz="2400" b="1" dirty="0"/>
              <a:t>): </a:t>
            </a:r>
            <a:r>
              <a:rPr lang="en-US" sz="2400" dirty="0"/>
              <a:t>An organization must own a </a:t>
            </a:r>
            <a:r>
              <a:rPr lang="en-US" sz="2400" dirty="0" smtClean="0"/>
              <a:t>registered domain </a:t>
            </a:r>
            <a:r>
              <a:rPr lang="en-US" sz="2400" dirty="0"/>
              <a:t>name to generate iSCSI </a:t>
            </a:r>
            <a:r>
              <a:rPr lang="en-US" sz="2400" dirty="0" smtClean="0"/>
              <a:t>Qualified Names</a:t>
            </a:r>
          </a:p>
          <a:p>
            <a:pPr lvl="1"/>
            <a:r>
              <a:rPr lang="en-US" sz="2400" dirty="0" smtClean="0"/>
              <a:t>E.g. iqn.2008-02.com.example:</a:t>
            </a:r>
            <a:r>
              <a:rPr lang="en-US" sz="2400" i="1" dirty="0" smtClean="0"/>
              <a:t>optional_string</a:t>
            </a:r>
          </a:p>
          <a:p>
            <a:pPr lvl="1"/>
            <a:r>
              <a:rPr lang="en-US" sz="2400" b="1" dirty="0"/>
              <a:t>Extended Unique </a:t>
            </a:r>
            <a:r>
              <a:rPr lang="en-US" sz="2400" b="1" dirty="0" smtClean="0"/>
              <a:t>Identifier </a:t>
            </a:r>
            <a:r>
              <a:rPr lang="en-US" sz="2400" b="1" dirty="0"/>
              <a:t>(</a:t>
            </a:r>
            <a:r>
              <a:rPr lang="en-US" sz="2400" b="1" dirty="0" err="1"/>
              <a:t>EUI</a:t>
            </a:r>
            <a:r>
              <a:rPr lang="en-US" sz="2400" b="1" dirty="0"/>
              <a:t>): </a:t>
            </a:r>
            <a:r>
              <a:rPr lang="en-US" sz="2400" dirty="0" smtClean="0"/>
              <a:t>globally </a:t>
            </a:r>
            <a:r>
              <a:rPr lang="en-US" sz="2400" dirty="0"/>
              <a:t>unique </a:t>
            </a:r>
            <a:r>
              <a:rPr lang="en-US" sz="2400" dirty="0" smtClean="0"/>
              <a:t>identifier </a:t>
            </a:r>
            <a:r>
              <a:rPr lang="en-US" sz="2400" dirty="0"/>
              <a:t>based on the IEEE EUI-64 naming </a:t>
            </a:r>
            <a:r>
              <a:rPr lang="en-US" sz="2400" dirty="0" smtClean="0"/>
              <a:t>standard</a:t>
            </a:r>
          </a:p>
          <a:p>
            <a:pPr lvl="1"/>
            <a:r>
              <a:rPr lang="en-US" sz="2400" dirty="0" smtClean="0"/>
              <a:t>E.g. </a:t>
            </a:r>
            <a:r>
              <a:rPr lang="en-US" sz="2400" dirty="0"/>
              <a:t>eui.0300732A32598D26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iSCSI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</a:t>
            </a:r>
            <a:r>
              <a:rPr lang="en-US" dirty="0"/>
              <a:t>between an initiator and a </a:t>
            </a:r>
            <a:r>
              <a:rPr lang="en-US" dirty="0" smtClean="0"/>
              <a:t>target via login process</a:t>
            </a:r>
          </a:p>
          <a:p>
            <a:r>
              <a:rPr lang="en-US" dirty="0"/>
              <a:t>The discovery of the available targets by the initiators and the location </a:t>
            </a:r>
            <a:r>
              <a:rPr lang="en-US" dirty="0" smtClean="0"/>
              <a:t>of a specific </a:t>
            </a:r>
            <a:r>
              <a:rPr lang="en-US" dirty="0"/>
              <a:t>target on a network</a:t>
            </a:r>
          </a:p>
          <a:p>
            <a:r>
              <a:rPr lang="en-US" dirty="0" smtClean="0"/>
              <a:t>The </a:t>
            </a:r>
            <a:r>
              <a:rPr lang="en-US" dirty="0"/>
              <a:t>normal operation of iSCSI (transferring data between initiators and targets</a:t>
            </a:r>
            <a:r>
              <a:rPr lang="en-US" dirty="0" smtClean="0"/>
              <a:t>) and finally terminate the session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11" y="3678199"/>
            <a:ext cx="6008656" cy="23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iSCSI Command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5042" y="1199535"/>
            <a:ext cx="7166344" cy="50537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iSCSI communication between the initiators and targets is based on </a:t>
            </a:r>
            <a:r>
              <a:rPr lang="en-US" dirty="0" smtClean="0"/>
              <a:t>the request-response </a:t>
            </a:r>
            <a:r>
              <a:rPr lang="en-US" dirty="0"/>
              <a:t>command </a:t>
            </a:r>
            <a:r>
              <a:rPr lang="en-US" dirty="0" smtClean="0"/>
              <a:t>sequences with multiple </a:t>
            </a:r>
            <a:r>
              <a:rPr lang="en-US" dirty="0" err="1"/>
              <a:t>PDUs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i="1" dirty="0"/>
              <a:t>command sequence number </a:t>
            </a:r>
            <a:r>
              <a:rPr lang="en-US" dirty="0"/>
              <a:t>(</a:t>
            </a:r>
            <a:r>
              <a:rPr lang="en-US" dirty="0" err="1"/>
              <a:t>CmdSN</a:t>
            </a:r>
            <a:r>
              <a:rPr lang="en-US" dirty="0"/>
              <a:t>) within an iSCSI </a:t>
            </a:r>
            <a:r>
              <a:rPr lang="en-US" dirty="0" smtClean="0"/>
              <a:t>session is </a:t>
            </a:r>
            <a:r>
              <a:rPr lang="en-US" dirty="0"/>
              <a:t>used for numbering all initiator-to-target command </a:t>
            </a:r>
            <a:r>
              <a:rPr lang="en-US" dirty="0" err="1"/>
              <a:t>PDUs</a:t>
            </a:r>
            <a:r>
              <a:rPr lang="en-US" dirty="0"/>
              <a:t> belonging to </a:t>
            </a:r>
            <a:r>
              <a:rPr lang="en-US" dirty="0" smtClean="0"/>
              <a:t>the session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number ensures that every command is delivered in the </a:t>
            </a:r>
            <a:r>
              <a:rPr lang="en-US" dirty="0" smtClean="0"/>
              <a:t>same order </a:t>
            </a:r>
            <a:r>
              <a:rPr lang="en-US" dirty="0"/>
              <a:t>in which it is transmitted, regardless of the TCP connection that </a:t>
            </a:r>
            <a:r>
              <a:rPr lang="en-US" dirty="0" smtClean="0"/>
              <a:t>carries the </a:t>
            </a:r>
            <a:r>
              <a:rPr lang="en-US" dirty="0"/>
              <a:t>command in the session</a:t>
            </a:r>
            <a:r>
              <a:rPr lang="en-US" dirty="0" smtClean="0"/>
              <a:t>.</a:t>
            </a:r>
          </a:p>
          <a:p>
            <a:r>
              <a:rPr lang="en-US" i="1" dirty="0"/>
              <a:t>status sequence number </a:t>
            </a:r>
            <a:r>
              <a:rPr lang="en-US" dirty="0"/>
              <a:t>(</a:t>
            </a:r>
            <a:r>
              <a:rPr lang="en-US" dirty="0" err="1"/>
              <a:t>StatSN</a:t>
            </a:r>
            <a:r>
              <a:rPr lang="en-US" dirty="0"/>
              <a:t>) </a:t>
            </a:r>
            <a:r>
              <a:rPr lang="en-US" dirty="0" smtClean="0"/>
              <a:t>– to sequentially </a:t>
            </a:r>
            <a:r>
              <a:rPr lang="en-US" dirty="0"/>
              <a:t>number status </a:t>
            </a:r>
            <a:r>
              <a:rPr lang="en-US" dirty="0" smtClean="0"/>
              <a:t>responses and </a:t>
            </a:r>
            <a:r>
              <a:rPr lang="en-US" dirty="0"/>
              <a:t>established at the level of the TCP </a:t>
            </a:r>
            <a:r>
              <a:rPr lang="en-US" dirty="0" smtClean="0"/>
              <a:t>connection.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1" y="1938072"/>
            <a:ext cx="4048150" cy="271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3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FCIP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312" y="1243776"/>
            <a:ext cx="5475766" cy="5053781"/>
          </a:xfrm>
        </p:spPr>
        <p:txBody>
          <a:bodyPr/>
          <a:lstStyle/>
          <a:p>
            <a:r>
              <a:rPr lang="en-US" b="1" dirty="0" err="1"/>
              <a:t>Fibre</a:t>
            </a:r>
            <a:r>
              <a:rPr lang="en-US" b="1" dirty="0"/>
              <a:t> Channel over IP</a:t>
            </a:r>
            <a:r>
              <a:rPr lang="en-US" dirty="0"/>
              <a:t>, or </a:t>
            </a:r>
            <a:r>
              <a:rPr lang="en-US" dirty="0" err="1" smtClean="0"/>
              <a:t>FCIP</a:t>
            </a:r>
            <a:r>
              <a:rPr lang="en-US" dirty="0" smtClean="0"/>
              <a:t> is </a:t>
            </a:r>
            <a:r>
              <a:rPr lang="en-US" dirty="0"/>
              <a:t>a tunneling protocol that enables </a:t>
            </a:r>
            <a:r>
              <a:rPr lang="en-US" dirty="0" smtClean="0"/>
              <a:t>distributed FC </a:t>
            </a:r>
            <a:r>
              <a:rPr lang="en-US" dirty="0"/>
              <a:t>SAN islands </a:t>
            </a:r>
            <a:r>
              <a:rPr lang="en-US" dirty="0" smtClean="0"/>
              <a:t>(distributed over geographical locations) to </a:t>
            </a:r>
            <a:r>
              <a:rPr lang="en-US" dirty="0"/>
              <a:t>be interconnected over the existing IP-based </a:t>
            </a:r>
            <a:r>
              <a:rPr lang="en-US" dirty="0" smtClean="0"/>
              <a:t>networks.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5" y="1557576"/>
            <a:ext cx="5759746" cy="40911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28260" y="1350335"/>
            <a:ext cx="2371061" cy="542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2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FCIP</a:t>
            </a:r>
            <a:r>
              <a:rPr lang="en-US" dirty="0"/>
              <a:t> Protocol Stack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6" y="1686180"/>
            <a:ext cx="5001487" cy="259874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5312" y="1408824"/>
            <a:ext cx="1443861" cy="451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41312" y="1243776"/>
            <a:ext cx="5475766" cy="505378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upper layer protocol SCSI includes the SCSI driver program that </a:t>
            </a:r>
            <a:r>
              <a:rPr lang="en-US" dirty="0" smtClean="0"/>
              <a:t>executes the </a:t>
            </a:r>
            <a:r>
              <a:rPr lang="en-US" dirty="0"/>
              <a:t>read-and-write commands. </a:t>
            </a:r>
            <a:endParaRPr lang="en-US" dirty="0" smtClean="0"/>
          </a:p>
          <a:p>
            <a:r>
              <a:rPr lang="en-US" dirty="0" smtClean="0"/>
              <a:t>Below </a:t>
            </a:r>
            <a:r>
              <a:rPr lang="en-US" dirty="0"/>
              <a:t>the SCSI layer is the </a:t>
            </a:r>
            <a:r>
              <a:rPr lang="en-US" dirty="0" err="1"/>
              <a:t>Fibre</a:t>
            </a:r>
            <a:r>
              <a:rPr lang="en-US" dirty="0"/>
              <a:t> Channel </a:t>
            </a:r>
            <a:r>
              <a:rPr lang="en-US" dirty="0" smtClean="0"/>
              <a:t>Protocol (</a:t>
            </a:r>
            <a:r>
              <a:rPr lang="en-US" dirty="0" err="1"/>
              <a:t>FCP</a:t>
            </a:r>
            <a:r>
              <a:rPr lang="en-US" dirty="0"/>
              <a:t>) layer, which is simply a </a:t>
            </a:r>
            <a:r>
              <a:rPr lang="en-US" dirty="0" err="1"/>
              <a:t>Fibre</a:t>
            </a:r>
            <a:r>
              <a:rPr lang="en-US" dirty="0"/>
              <a:t> Channel frame whose payload is SCSI.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FCP</a:t>
            </a:r>
            <a:r>
              <a:rPr lang="en-US" dirty="0" smtClean="0"/>
              <a:t> </a:t>
            </a:r>
            <a:r>
              <a:rPr lang="en-US" dirty="0"/>
              <a:t>layer rides on top of the </a:t>
            </a:r>
            <a:r>
              <a:rPr lang="en-US" dirty="0" err="1"/>
              <a:t>Fibre</a:t>
            </a:r>
            <a:r>
              <a:rPr lang="en-US" dirty="0"/>
              <a:t> Channel transport layer.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enables </a:t>
            </a:r>
            <a:r>
              <a:rPr lang="en-US" dirty="0" smtClean="0"/>
              <a:t>the FC </a:t>
            </a:r>
            <a:r>
              <a:rPr lang="en-US" dirty="0"/>
              <a:t>frames to run natively within a SAN fabric </a:t>
            </a:r>
            <a:r>
              <a:rPr lang="en-US" dirty="0" smtClean="0"/>
              <a:t>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FCIP</a:t>
            </a:r>
            <a:r>
              <a:rPr lang="en-US" dirty="0"/>
              <a:t> encapsulation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2" y="1498470"/>
            <a:ext cx="6051908" cy="242494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41312" y="1243776"/>
            <a:ext cx="5475766" cy="50537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</a:t>
            </a:r>
            <a:r>
              <a:rPr lang="en-US" dirty="0" err="1"/>
              <a:t>FCIP</a:t>
            </a:r>
            <a:r>
              <a:rPr lang="en-US" dirty="0"/>
              <a:t> layer encapsulates the </a:t>
            </a:r>
            <a:r>
              <a:rPr lang="en-US" dirty="0" err="1"/>
              <a:t>Fibre</a:t>
            </a:r>
            <a:r>
              <a:rPr lang="en-US" dirty="0"/>
              <a:t> Channel frames onto the </a:t>
            </a:r>
            <a:r>
              <a:rPr lang="en-US" dirty="0" smtClean="0"/>
              <a:t>IP payload </a:t>
            </a:r>
            <a:r>
              <a:rPr lang="en-US" dirty="0"/>
              <a:t>and passes them to the TCP </a:t>
            </a:r>
            <a:r>
              <a:rPr lang="en-US" dirty="0" smtClean="0"/>
              <a:t>layer.</a:t>
            </a:r>
          </a:p>
          <a:p>
            <a:r>
              <a:rPr lang="en-US" dirty="0"/>
              <a:t>TCP and IP </a:t>
            </a:r>
            <a:r>
              <a:rPr lang="en-US" dirty="0" smtClean="0"/>
              <a:t>are used </a:t>
            </a:r>
            <a:r>
              <a:rPr lang="en-US" dirty="0"/>
              <a:t>for transporting the encapsulated information across Ethernet, wireless</a:t>
            </a:r>
            <a:r>
              <a:rPr lang="en-US" dirty="0" smtClean="0"/>
              <a:t>, or </a:t>
            </a:r>
            <a:r>
              <a:rPr lang="en-US" dirty="0"/>
              <a:t>other media that support the TCP/IP </a:t>
            </a:r>
            <a:r>
              <a:rPr lang="en-US" dirty="0" smtClean="0"/>
              <a:t>traffic.</a:t>
            </a:r>
          </a:p>
          <a:p>
            <a:r>
              <a:rPr lang="en-US" dirty="0" smtClean="0"/>
              <a:t>IP packet fragmentation must be handled.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2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FCIP</a:t>
            </a:r>
            <a:r>
              <a:rPr lang="en-US" dirty="0"/>
              <a:t> Topology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2" y="1497654"/>
            <a:ext cx="5417181" cy="397811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41312" y="1243776"/>
            <a:ext cx="5475766" cy="505378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 </a:t>
            </a:r>
            <a:r>
              <a:rPr lang="en-US" dirty="0" err="1"/>
              <a:t>FCIP</a:t>
            </a:r>
            <a:r>
              <a:rPr lang="en-US" dirty="0"/>
              <a:t> gateway is connected to each fabric via a </a:t>
            </a:r>
            <a:r>
              <a:rPr lang="en-US" dirty="0" smtClean="0"/>
              <a:t>standard FC connection.</a:t>
            </a:r>
          </a:p>
          <a:p>
            <a:r>
              <a:rPr lang="en-US" dirty="0"/>
              <a:t>The </a:t>
            </a:r>
            <a:r>
              <a:rPr lang="en-US" dirty="0" err="1"/>
              <a:t>FCIP</a:t>
            </a:r>
            <a:r>
              <a:rPr lang="en-US" dirty="0"/>
              <a:t> gateway at one end of the IP </a:t>
            </a:r>
            <a:r>
              <a:rPr lang="en-US" dirty="0" smtClean="0"/>
              <a:t>network encapsulates </a:t>
            </a:r>
            <a:r>
              <a:rPr lang="en-US" dirty="0"/>
              <a:t>the FC frames into IP packets. The gateway at the other end </a:t>
            </a:r>
            <a:r>
              <a:rPr lang="en-US" dirty="0" smtClean="0"/>
              <a:t>removes the </a:t>
            </a:r>
            <a:r>
              <a:rPr lang="en-US" dirty="0"/>
              <a:t>IP wrapper and sends the FC data to the layer 2 </a:t>
            </a:r>
            <a:r>
              <a:rPr lang="en-US" dirty="0" smtClean="0"/>
              <a:t>fabric.</a:t>
            </a:r>
          </a:p>
          <a:p>
            <a:r>
              <a:rPr lang="en-US" b="1" i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fabric</a:t>
            </a:r>
            <a:r>
              <a:rPr lang="en-US" i="1" dirty="0" smtClean="0">
                <a:latin typeface="Bookman Old Style" panose="02050604050505020204" pitchFamily="18" charset="0"/>
              </a:rPr>
              <a:t> - describes </a:t>
            </a:r>
            <a:r>
              <a:rPr lang="en-US" i="1" dirty="0">
                <a:latin typeface="Bookman Old Style" panose="02050604050505020204" pitchFamily="18" charset="0"/>
              </a:rPr>
              <a:t>the network topology in which components pass data to each other through interconnecting </a:t>
            </a:r>
            <a:r>
              <a:rPr lang="en-US" i="1" dirty="0" smtClean="0">
                <a:latin typeface="Bookman Old Style" panose="02050604050505020204" pitchFamily="18" charset="0"/>
              </a:rPr>
              <a:t>switches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3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rgbClr val="0070C0"/>
                </a:solidFill>
              </a:rPr>
              <a:t>Chapter 6: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  <a:effectLst>
                <a:glow rad="127000">
                  <a:schemeClr val="accent4">
                    <a:lumMod val="60000"/>
                    <a:lumOff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3700130"/>
            <a:ext cx="10058400" cy="1898491"/>
          </a:xfrm>
        </p:spPr>
        <p:txBody>
          <a:bodyPr>
            <a:normAutofit/>
          </a:bodyPr>
          <a:lstStyle/>
          <a:p>
            <a:r>
              <a:rPr lang="en-US" sz="8000" b="1" i="1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8000" b="1" cap="none" dirty="0" smtClean="0">
                <a:solidFill>
                  <a:srgbClr val="FF0000"/>
                </a:solidFill>
                <a:latin typeface="Hotel De Paris" pitchFamily="2" charset="0"/>
              </a:rPr>
              <a:t>SCSI</a:t>
            </a:r>
            <a:endParaRPr lang="en-US" sz="8000" cap="none" dirty="0">
              <a:solidFill>
                <a:srgbClr val="FF0000"/>
              </a:solidFill>
              <a:latin typeface="Hotel De Par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6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FCIP</a:t>
            </a:r>
            <a:r>
              <a:rPr lang="en-US" dirty="0"/>
              <a:t> Performance and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Performance - configuring </a:t>
            </a:r>
            <a:r>
              <a:rPr lang="en-US" sz="2800" dirty="0"/>
              <a:t>multiple paths between </a:t>
            </a:r>
            <a:r>
              <a:rPr lang="en-US" sz="2800" dirty="0" err="1" smtClean="0"/>
              <a:t>FCIP</a:t>
            </a:r>
            <a:r>
              <a:rPr lang="en-US" sz="2800" dirty="0" smtClean="0"/>
              <a:t> gateways </a:t>
            </a:r>
            <a:r>
              <a:rPr lang="en-US" sz="2800" dirty="0"/>
              <a:t>eliminates single points of failure and provides increased </a:t>
            </a:r>
            <a:r>
              <a:rPr lang="en-US" sz="2800" dirty="0" smtClean="0"/>
              <a:t>bandwidth.</a:t>
            </a:r>
          </a:p>
          <a:p>
            <a:r>
              <a:rPr lang="en-US" sz="2800" dirty="0" err="1" smtClean="0"/>
              <a:t>FCIP</a:t>
            </a:r>
            <a:r>
              <a:rPr lang="en-US" sz="2800" dirty="0" smtClean="0"/>
              <a:t> </a:t>
            </a:r>
            <a:r>
              <a:rPr lang="en-US" sz="2800" dirty="0"/>
              <a:t>creates a </a:t>
            </a:r>
            <a:r>
              <a:rPr lang="en-US" sz="2800" dirty="0" smtClean="0"/>
              <a:t>unified fabric - </a:t>
            </a:r>
            <a:r>
              <a:rPr lang="en-US" sz="2800" dirty="0"/>
              <a:t>disruption in the underlying IP network can cause instabilities in </a:t>
            </a:r>
            <a:r>
              <a:rPr lang="en-US" sz="2800" dirty="0" smtClean="0"/>
              <a:t>the SAN environment - segmented </a:t>
            </a:r>
            <a:r>
              <a:rPr lang="en-US" sz="2800" dirty="0"/>
              <a:t>fabric, </a:t>
            </a:r>
            <a:r>
              <a:rPr lang="en-US" sz="2800" dirty="0" smtClean="0"/>
              <a:t>excessive </a:t>
            </a:r>
            <a:r>
              <a:rPr lang="en-US" sz="2800" dirty="0" err="1" smtClean="0"/>
              <a:t>RSCNs</a:t>
            </a:r>
            <a:r>
              <a:rPr lang="en-US" sz="2800" dirty="0"/>
              <a:t>, and host timeouts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Solution – virtual fabric</a:t>
            </a:r>
          </a:p>
          <a:p>
            <a:r>
              <a:rPr lang="en-US" sz="2800" dirty="0" smtClean="0"/>
              <a:t>Security - </a:t>
            </a:r>
            <a:r>
              <a:rPr lang="en-US" sz="2800" dirty="0"/>
              <a:t>the data is </a:t>
            </a:r>
            <a:r>
              <a:rPr lang="en-US" sz="2800" dirty="0" smtClean="0"/>
              <a:t>transmitted over </a:t>
            </a:r>
            <a:r>
              <a:rPr lang="en-US" sz="2800" dirty="0"/>
              <a:t>public IP </a:t>
            </a:r>
            <a:r>
              <a:rPr lang="en-US" sz="2800" dirty="0" smtClean="0"/>
              <a:t>channels (</a:t>
            </a:r>
            <a:r>
              <a:rPr lang="en-US" sz="2800" dirty="0" err="1" smtClean="0"/>
              <a:t>IPSec</a:t>
            </a:r>
            <a:r>
              <a:rPr lang="en-US" sz="2800" dirty="0" smtClean="0"/>
              <a:t>)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4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2381" y="540955"/>
            <a:ext cx="10058400" cy="3566160"/>
          </a:xfrm>
        </p:spPr>
        <p:txBody>
          <a:bodyPr/>
          <a:lstStyle/>
          <a:p>
            <a:r>
              <a:rPr lang="en-US" sz="6600" dirty="0" smtClean="0">
                <a:solidFill>
                  <a:srgbClr val="0070C0"/>
                </a:solidFill>
              </a:rPr>
              <a:t>Chapter 7: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  <a:effectLst>
                <a:glow rad="127000">
                  <a:schemeClr val="accent4">
                    <a:lumMod val="60000"/>
                    <a:lumOff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2381" y="3274828"/>
            <a:ext cx="11132289" cy="1898491"/>
          </a:xfrm>
        </p:spPr>
        <p:txBody>
          <a:bodyPr>
            <a:noAutofit/>
          </a:bodyPr>
          <a:lstStyle/>
          <a:p>
            <a:r>
              <a:rPr lang="en-US" sz="4400" b="1" i="1" cap="none" dirty="0" smtClean="0">
                <a:solidFill>
                  <a:schemeClr val="accent4">
                    <a:lumMod val="50000"/>
                  </a:schemeClr>
                </a:solidFill>
                <a:latin typeface="Russo One" panose="02000503050000020004" pitchFamily="2" charset="0"/>
                <a:cs typeface="Times New Roman" panose="02020603050405020304" pitchFamily="18" charset="0"/>
              </a:rPr>
              <a:t>NAS – Network Attached Storage</a:t>
            </a:r>
            <a:endParaRPr lang="en-US" sz="4400" cap="none" dirty="0">
              <a:solidFill>
                <a:schemeClr val="accent4">
                  <a:lumMod val="50000"/>
                </a:schemeClr>
              </a:solidFill>
              <a:latin typeface="Russo One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550" y="1243776"/>
            <a:ext cx="9206926" cy="505378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youtu.be/3yZDDr0JKVc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https://youtu.be/Egqh5Lz7rAo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03" y="1081549"/>
            <a:ext cx="5767212" cy="392638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264" y="2379407"/>
            <a:ext cx="1582508" cy="33302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0026" y="2847336"/>
            <a:ext cx="3704771" cy="20928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alatino-Roman"/>
              </a:rPr>
              <a:t>NAS is a dedicated, high-performance </a:t>
            </a:r>
            <a:r>
              <a:rPr lang="en-US" sz="2000" dirty="0" smtClean="0">
                <a:latin typeface="Palatino-Roman"/>
              </a:rPr>
              <a:t>file </a:t>
            </a:r>
            <a:r>
              <a:rPr lang="en-US" sz="2000" dirty="0">
                <a:latin typeface="Palatino-Roman"/>
              </a:rPr>
              <a:t>sharing and storage device. </a:t>
            </a:r>
            <a:endParaRPr lang="en-US" sz="2000" dirty="0" smtClean="0">
              <a:latin typeface="Palatino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Palatino-Roman"/>
              </a:rPr>
              <a:t>NAS enables </a:t>
            </a:r>
            <a:r>
              <a:rPr lang="en-US" sz="2000" dirty="0">
                <a:latin typeface="Palatino-Roman"/>
              </a:rPr>
              <a:t>its clients to share </a:t>
            </a:r>
            <a:r>
              <a:rPr lang="en-US" sz="2000" dirty="0" smtClean="0">
                <a:latin typeface="Palatino-Roman"/>
              </a:rPr>
              <a:t>files </a:t>
            </a:r>
            <a:r>
              <a:rPr lang="en-US" sz="2000" dirty="0">
                <a:latin typeface="Palatino-Roman"/>
              </a:rPr>
              <a:t>over an IP network.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933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Sharing Technology Evolution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1" y="1252498"/>
            <a:ext cx="8012568" cy="474909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39" y="1631481"/>
            <a:ext cx="3356734" cy="18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5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NAS?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13" y="1766374"/>
            <a:ext cx="8577807" cy="337978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134447" y="2923954"/>
            <a:ext cx="2849525" cy="24029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General-Purpose Servers versus NAS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2548" y="1199535"/>
            <a:ext cx="4497573" cy="5053781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general-purpose server </a:t>
            </a:r>
            <a:r>
              <a:rPr lang="en-US" dirty="0" smtClean="0"/>
              <a:t>- used </a:t>
            </a:r>
            <a:r>
              <a:rPr lang="en-US" dirty="0"/>
              <a:t>to host any </a:t>
            </a:r>
            <a:r>
              <a:rPr lang="en-US" dirty="0" smtClean="0"/>
              <a:t>application because </a:t>
            </a:r>
            <a:r>
              <a:rPr lang="en-US" dirty="0"/>
              <a:t>it runs a general-purpose operating system. </a:t>
            </a:r>
            <a:endParaRPr lang="en-US" dirty="0" smtClean="0"/>
          </a:p>
          <a:p>
            <a:r>
              <a:rPr lang="en-US" dirty="0" smtClean="0"/>
              <a:t>NAS </a:t>
            </a:r>
            <a:r>
              <a:rPr lang="en-US" dirty="0"/>
              <a:t>device </a:t>
            </a:r>
            <a:r>
              <a:rPr lang="en-US" dirty="0" smtClean="0"/>
              <a:t>- is </a:t>
            </a:r>
            <a:r>
              <a:rPr lang="en-US" dirty="0"/>
              <a:t>dedicated to </a:t>
            </a:r>
            <a:r>
              <a:rPr lang="en-US" dirty="0" smtClean="0"/>
              <a:t>file-serving with its own OS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2" y="1413817"/>
            <a:ext cx="6627428" cy="372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NAS?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11" y="1277253"/>
            <a:ext cx="6311081" cy="45219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</a:t>
            </a:r>
            <a:r>
              <a:rPr lang="en-US" dirty="0"/>
              <a:t>of 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Comprehensive access to </a:t>
            </a:r>
            <a:r>
              <a:rPr lang="en-US" b="1" dirty="0" smtClean="0"/>
              <a:t>information</a:t>
            </a:r>
          </a:p>
          <a:p>
            <a:r>
              <a:rPr lang="en-US" b="1" dirty="0"/>
              <a:t>Improved </a:t>
            </a:r>
            <a:r>
              <a:rPr lang="en-US" b="1" dirty="0" smtClean="0"/>
              <a:t>efficiency</a:t>
            </a:r>
          </a:p>
          <a:p>
            <a:r>
              <a:rPr lang="en-US" b="1" dirty="0"/>
              <a:t>Improved </a:t>
            </a:r>
            <a:r>
              <a:rPr lang="en-US" b="1" dirty="0" smtClean="0"/>
              <a:t>flexibility</a:t>
            </a:r>
          </a:p>
          <a:p>
            <a:r>
              <a:rPr lang="en-US" b="1" dirty="0"/>
              <a:t>Centralized </a:t>
            </a:r>
            <a:r>
              <a:rPr lang="en-US" b="1" dirty="0" smtClean="0"/>
              <a:t>storage</a:t>
            </a:r>
          </a:p>
          <a:p>
            <a:r>
              <a:rPr lang="en-US" b="1" dirty="0" smtClean="0"/>
              <a:t>Simplified management</a:t>
            </a:r>
          </a:p>
          <a:p>
            <a:r>
              <a:rPr lang="en-US" b="1" dirty="0" smtClean="0"/>
              <a:t>Scalability</a:t>
            </a:r>
          </a:p>
          <a:p>
            <a:r>
              <a:rPr lang="en-US" b="1" dirty="0"/>
              <a:t>High </a:t>
            </a:r>
            <a:r>
              <a:rPr lang="en-US" b="1" dirty="0" smtClean="0"/>
              <a:t>availability</a:t>
            </a:r>
          </a:p>
          <a:p>
            <a:r>
              <a:rPr lang="en-US" b="1" dirty="0" smtClean="0"/>
              <a:t>Security</a:t>
            </a:r>
          </a:p>
          <a:p>
            <a:r>
              <a:rPr lang="en-US" b="1" dirty="0"/>
              <a:t>Low </a:t>
            </a:r>
            <a:r>
              <a:rPr lang="en-US" b="1" dirty="0" smtClean="0"/>
              <a:t>cost</a:t>
            </a:r>
          </a:p>
          <a:p>
            <a:r>
              <a:rPr lang="en-US" b="1" dirty="0"/>
              <a:t>Ease of deployment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NAS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62839"/>
            <a:ext cx="9621857" cy="48764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 Systems and Network File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 smtClean="0"/>
              <a:t>file </a:t>
            </a:r>
            <a:r>
              <a:rPr lang="en-US" i="1" dirty="0"/>
              <a:t>system </a:t>
            </a:r>
            <a:r>
              <a:rPr lang="en-US" dirty="0"/>
              <a:t>is a structured way to store and organize data </a:t>
            </a:r>
            <a:r>
              <a:rPr lang="en-US" dirty="0" smtClean="0"/>
              <a:t>files.</a:t>
            </a:r>
          </a:p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(a)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Accessing a File 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</a:rPr>
              <a:t>System</a:t>
            </a:r>
          </a:p>
          <a:p>
            <a:pPr lvl="1"/>
            <a:r>
              <a:rPr lang="en-US" dirty="0"/>
              <a:t>A </a:t>
            </a:r>
            <a:r>
              <a:rPr lang="en-US" dirty="0" smtClean="0"/>
              <a:t>file </a:t>
            </a:r>
            <a:r>
              <a:rPr lang="en-US" dirty="0"/>
              <a:t>system must be mounted before it can be used. </a:t>
            </a:r>
            <a:endParaRPr lang="en-US" dirty="0" smtClean="0"/>
          </a:p>
          <a:p>
            <a:pPr lvl="1"/>
            <a:r>
              <a:rPr lang="en-US" dirty="0" smtClean="0"/>
              <a:t>The operating system </a:t>
            </a:r>
            <a:r>
              <a:rPr lang="en-US" dirty="0"/>
              <a:t>mounts a local </a:t>
            </a:r>
            <a:r>
              <a:rPr lang="en-US" dirty="0" smtClean="0"/>
              <a:t>file </a:t>
            </a:r>
            <a:r>
              <a:rPr lang="en-US" dirty="0"/>
              <a:t>system during the boot process. </a:t>
            </a:r>
            <a:endParaRPr lang="en-US" dirty="0" smtClean="0"/>
          </a:p>
          <a:p>
            <a:pPr lvl="1"/>
            <a:r>
              <a:rPr lang="en-US" dirty="0" smtClean="0"/>
              <a:t>The mount process </a:t>
            </a:r>
            <a:r>
              <a:rPr lang="en-US" dirty="0"/>
              <a:t>creates a link between the </a:t>
            </a:r>
            <a:r>
              <a:rPr lang="en-US" dirty="0" smtClean="0"/>
              <a:t>file </a:t>
            </a:r>
            <a:r>
              <a:rPr lang="en-US" dirty="0"/>
              <a:t>system on the NAS and the </a:t>
            </a:r>
            <a:r>
              <a:rPr lang="en-US" dirty="0" smtClean="0"/>
              <a:t>operating system </a:t>
            </a:r>
            <a:r>
              <a:rPr lang="en-US" dirty="0"/>
              <a:t>on the client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operating </a:t>
            </a:r>
            <a:r>
              <a:rPr lang="en-US" dirty="0" smtClean="0"/>
              <a:t>system organizes files </a:t>
            </a:r>
            <a:r>
              <a:rPr lang="en-US" dirty="0"/>
              <a:t>and directories in a tree-like </a:t>
            </a:r>
            <a:r>
              <a:rPr lang="en-US" dirty="0" smtClean="0"/>
              <a:t>structure</a:t>
            </a:r>
          </a:p>
          <a:p>
            <a:r>
              <a:rPr lang="en-US" b="1" dirty="0" smtClean="0"/>
              <a:t>(b)</a:t>
            </a:r>
            <a:r>
              <a:rPr lang="en-US" dirty="0" smtClean="0"/>
              <a:t> </a:t>
            </a:r>
            <a:r>
              <a:rPr lang="en-US" b="1" dirty="0"/>
              <a:t>Network File </a:t>
            </a:r>
            <a:r>
              <a:rPr lang="en-US" b="1" dirty="0" smtClean="0"/>
              <a:t>Sharing</a:t>
            </a:r>
          </a:p>
          <a:p>
            <a:pPr lvl="1"/>
            <a:r>
              <a:rPr lang="en-US" dirty="0"/>
              <a:t>Network </a:t>
            </a:r>
            <a:r>
              <a:rPr lang="en-US" dirty="0" smtClean="0"/>
              <a:t>file </a:t>
            </a:r>
            <a:r>
              <a:rPr lang="en-US" dirty="0"/>
              <a:t>sharing refers to storing and accessing </a:t>
            </a:r>
            <a:r>
              <a:rPr lang="en-US" dirty="0" smtClean="0"/>
              <a:t>files </a:t>
            </a:r>
            <a:r>
              <a:rPr lang="en-US" dirty="0"/>
              <a:t>over a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E.g. FTP, DFS, P2P, etc.</a:t>
            </a:r>
          </a:p>
          <a:p>
            <a:pPr lvl="1"/>
            <a:r>
              <a:rPr lang="en-US" dirty="0" smtClean="0"/>
              <a:t>DNS - </a:t>
            </a:r>
            <a:r>
              <a:rPr lang="en-US" dirty="0"/>
              <a:t>helps users identify and access a unique resource over the 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0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mtClean="0">
                <a:latin typeface="High Tower Text" panose="02040502050506030303" pitchFamily="18" charset="0"/>
              </a:rPr>
              <a:t>Introduction</a:t>
            </a:r>
            <a:endParaRPr lang="en-US" sz="4800" dirty="0">
              <a:latin typeface="High Tower Text" panose="02040502050506030303" pitchFamily="18" charset="0"/>
            </a:endParaRPr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598" y="1190586"/>
            <a:ext cx="4165719" cy="353027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97280" y="1210168"/>
            <a:ext cx="6720318" cy="50537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iSCSI and </a:t>
            </a:r>
            <a:r>
              <a:rPr lang="en-US" sz="2800" b="1" dirty="0" err="1"/>
              <a:t>Fibre</a:t>
            </a:r>
            <a:r>
              <a:rPr lang="en-US" sz="2800" b="1" dirty="0"/>
              <a:t> </a:t>
            </a:r>
            <a:r>
              <a:rPr lang="en-US" sz="2800" b="1" dirty="0" smtClean="0"/>
              <a:t>Channel (FC): </a:t>
            </a:r>
          </a:p>
          <a:p>
            <a:pPr lvl="1"/>
            <a:r>
              <a:rPr lang="en-US" sz="2800" b="1" dirty="0" smtClean="0"/>
              <a:t>Two </a:t>
            </a:r>
            <a:r>
              <a:rPr lang="en-US" sz="2800" b="1" dirty="0"/>
              <a:t>Main Approaches to Storage Data </a:t>
            </a:r>
            <a:r>
              <a:rPr lang="en-US" sz="2800" b="1" dirty="0" smtClean="0"/>
              <a:t>Transmission</a:t>
            </a:r>
          </a:p>
          <a:p>
            <a:r>
              <a:rPr lang="en-US" sz="2800" dirty="0"/>
              <a:t>In general, FC is a high-performance but expensive storage network that requires specialized admin skill sets. </a:t>
            </a:r>
            <a:endParaRPr lang="en-US" sz="2800" dirty="0" smtClean="0"/>
          </a:p>
          <a:p>
            <a:r>
              <a:rPr lang="en-US" sz="2800" dirty="0" smtClean="0"/>
              <a:t>iSCSI </a:t>
            </a:r>
            <a:r>
              <a:rPr lang="en-US" sz="2800" dirty="0"/>
              <a:t>is less expensive and simpler to deploy and manage, but has higher latency.</a:t>
            </a:r>
          </a:p>
        </p:txBody>
      </p:sp>
    </p:spTree>
    <p:extLst>
      <p:ext uri="{BB962C8B-B14F-4D97-AF65-F5344CB8AC3E}">
        <p14:creationId xmlns:p14="http://schemas.microsoft.com/office/powerpoint/2010/main" val="22825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1069" y="1199535"/>
            <a:ext cx="5805377" cy="5053781"/>
          </a:xfrm>
        </p:spPr>
        <p:txBody>
          <a:bodyPr>
            <a:normAutofit/>
          </a:bodyPr>
          <a:lstStyle/>
          <a:p>
            <a:r>
              <a:rPr lang="en-US" dirty="0"/>
              <a:t>NAS head and </a:t>
            </a:r>
            <a:r>
              <a:rPr lang="en-US" dirty="0" smtClean="0"/>
              <a:t>storage</a:t>
            </a:r>
          </a:p>
          <a:p>
            <a:r>
              <a:rPr lang="en-US" dirty="0" smtClean="0"/>
              <a:t>NAS Head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CPU and memory</a:t>
            </a:r>
          </a:p>
          <a:p>
            <a:pPr lvl="1"/>
            <a:r>
              <a:rPr lang="en-US" sz="2400" b="1" dirty="0" err="1" smtClean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NICs</a:t>
            </a:r>
            <a:r>
              <a:rPr lang="en-US" sz="2400" b="1" dirty="0" smtClean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 - to </a:t>
            </a:r>
            <a:r>
              <a:rPr lang="en-US" sz="2400" b="1" dirty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the client network. </a:t>
            </a:r>
            <a:r>
              <a:rPr lang="en-US" sz="2400" b="1" dirty="0" smtClean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E.g. Gigabit </a:t>
            </a:r>
            <a:r>
              <a:rPr lang="en-US" sz="2400" b="1" dirty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Ethernet, Fast Ethernet, ATM, and Fiber Distributed </a:t>
            </a:r>
            <a:r>
              <a:rPr lang="en-US" sz="2400" b="1" dirty="0" smtClean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Data Interface </a:t>
            </a:r>
            <a:r>
              <a:rPr lang="en-US" sz="2400" b="1" dirty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(</a:t>
            </a:r>
            <a:r>
              <a:rPr lang="en-US" sz="2400" b="1" dirty="0" err="1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FDDI</a:t>
            </a:r>
            <a:r>
              <a:rPr lang="en-US" sz="2400" b="1" dirty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).</a:t>
            </a:r>
          </a:p>
          <a:p>
            <a:pPr lvl="1"/>
            <a:r>
              <a:rPr lang="en-US" sz="2400" b="1" dirty="0" smtClean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An </a:t>
            </a:r>
            <a:r>
              <a:rPr lang="en-US" sz="2400" b="1" dirty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optimized operating system for managing the NAS functionality.</a:t>
            </a:r>
          </a:p>
          <a:p>
            <a:pPr lvl="1"/>
            <a:r>
              <a:rPr lang="en-US" sz="2400" b="1" dirty="0" smtClean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 NFS</a:t>
            </a:r>
            <a:r>
              <a:rPr lang="en-US" sz="2400" b="1" dirty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, CIFS, and other protocols for </a:t>
            </a:r>
            <a:r>
              <a:rPr lang="en-US" sz="2400" b="1" dirty="0" smtClean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file </a:t>
            </a:r>
            <a:r>
              <a:rPr lang="en-US" sz="2400" b="1" dirty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sharing</a:t>
            </a:r>
          </a:p>
          <a:p>
            <a:pPr lvl="1"/>
            <a:r>
              <a:rPr lang="en-US" sz="2400" b="1" dirty="0" smtClean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Industry-standard </a:t>
            </a:r>
            <a:r>
              <a:rPr lang="en-US" sz="2400" b="1" dirty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storage protocols and ports to connect and </a:t>
            </a:r>
            <a:r>
              <a:rPr lang="en-US" sz="2400" b="1" dirty="0" smtClean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manage physical </a:t>
            </a:r>
            <a:r>
              <a:rPr lang="en-US" sz="2400" b="1" dirty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disk </a:t>
            </a:r>
            <a:r>
              <a:rPr lang="en-US" sz="2400" b="1" dirty="0" smtClean="0">
                <a:solidFill>
                  <a:srgbClr val="0070C0"/>
                </a:solidFill>
                <a:latin typeface="Adobe Devanagari" panose="02040503050201020203" pitchFamily="18" charset="0"/>
                <a:ea typeface="Tahoma" panose="020B0604030504040204" pitchFamily="34" charset="0"/>
                <a:cs typeface="Adobe Devanagari" panose="02040503050201020203" pitchFamily="18" charset="0"/>
              </a:rPr>
              <a:t>resources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0" y="1619010"/>
            <a:ext cx="5562886" cy="35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 I/O Operation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87609" y="1199535"/>
            <a:ext cx="4518837" cy="50537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26456" y="416589"/>
            <a:ext cx="4807582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requestor (client) packages an I/O request into TCP/IP and </a:t>
            </a:r>
            <a:r>
              <a:rPr lang="en-US" sz="2200" b="1" dirty="0" smtClean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forwards it </a:t>
            </a:r>
            <a:r>
              <a:rPr lang="en-US" sz="22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through the network stack. The NAS device receives this request </a:t>
            </a:r>
            <a:r>
              <a:rPr lang="en-US" sz="2200" b="1" dirty="0" smtClean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from the </a:t>
            </a:r>
            <a:r>
              <a:rPr lang="en-US" sz="22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network.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NAS device converts the I/O request into an appropriate </a:t>
            </a:r>
            <a:r>
              <a:rPr lang="en-US" sz="2200" b="1" dirty="0" smtClean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physical storage </a:t>
            </a:r>
            <a:r>
              <a:rPr lang="en-US" sz="22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request, which is a block-level I/O, and then performs the </a:t>
            </a:r>
            <a:r>
              <a:rPr lang="en-US" sz="2200" b="1" dirty="0" smtClean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operation on </a:t>
            </a:r>
            <a:r>
              <a:rPr lang="en-US" sz="22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physical storage.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When </a:t>
            </a:r>
            <a:r>
              <a:rPr lang="en-US" sz="22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NAS device receives data from the storage, it processes </a:t>
            </a:r>
            <a:r>
              <a:rPr lang="en-US" sz="2200" b="1" dirty="0" smtClean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and repackages </a:t>
            </a:r>
            <a:r>
              <a:rPr lang="en-US" sz="22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data into an appropriate </a:t>
            </a:r>
            <a:r>
              <a:rPr lang="en-US" sz="2200" b="1" dirty="0" smtClean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file </a:t>
            </a:r>
            <a:r>
              <a:rPr lang="en-US" sz="22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protocol response.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</a:t>
            </a:r>
            <a:r>
              <a:rPr lang="en-US" sz="22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NAS device packages this response into TCP/IP again and </a:t>
            </a:r>
            <a:r>
              <a:rPr lang="en-US" sz="2200" b="1" dirty="0" smtClean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forwards it </a:t>
            </a:r>
            <a:r>
              <a:rPr lang="en-US" sz="2200" b="1" dirty="0">
                <a:solidFill>
                  <a:srgbClr val="0070C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to the client through the network.</a:t>
            </a:r>
          </a:p>
        </p:txBody>
      </p:sp>
      <p:pic>
        <p:nvPicPr>
          <p:cNvPr id="11" name="Content Placeholder 10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1" y="1536279"/>
            <a:ext cx="6388525" cy="2886865"/>
          </a:xfrm>
        </p:spPr>
      </p:pic>
    </p:spTree>
    <p:extLst>
      <p:ext uri="{BB962C8B-B14F-4D97-AF65-F5344CB8AC3E}">
        <p14:creationId xmlns:p14="http://schemas.microsoft.com/office/powerpoint/2010/main" val="362003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 smtClean="0"/>
              <a:t>unified  - </a:t>
            </a:r>
            <a:r>
              <a:rPr lang="en-US" sz="2800" dirty="0" smtClean="0"/>
              <a:t>NAS-based </a:t>
            </a:r>
            <a:r>
              <a:rPr lang="en-US" sz="2800" dirty="0"/>
              <a:t>and SAN-based data access within a </a:t>
            </a:r>
            <a:r>
              <a:rPr lang="en-US" sz="2800" dirty="0" smtClean="0"/>
              <a:t>unified storage </a:t>
            </a:r>
            <a:r>
              <a:rPr lang="en-US" sz="2800" dirty="0"/>
              <a:t>platform and provides a </a:t>
            </a:r>
            <a:r>
              <a:rPr lang="en-US" sz="2800" dirty="0" smtClean="0"/>
              <a:t>unified </a:t>
            </a:r>
            <a:r>
              <a:rPr lang="en-US" sz="2800" dirty="0"/>
              <a:t>management interface for </a:t>
            </a:r>
            <a:r>
              <a:rPr lang="en-US" sz="2800" dirty="0" smtClean="0"/>
              <a:t>managing both </a:t>
            </a:r>
            <a:r>
              <a:rPr lang="en-US" sz="2800" dirty="0"/>
              <a:t>the </a:t>
            </a:r>
            <a:r>
              <a:rPr lang="en-US" sz="2800" dirty="0" smtClean="0"/>
              <a:t>environments</a:t>
            </a:r>
          </a:p>
          <a:p>
            <a:r>
              <a:rPr lang="en-US" sz="2800" i="1" dirty="0"/>
              <a:t>gateway </a:t>
            </a:r>
            <a:r>
              <a:rPr lang="en-US" sz="2800" i="1" dirty="0" smtClean="0"/>
              <a:t>- </a:t>
            </a:r>
            <a:r>
              <a:rPr lang="en-US" sz="2800" dirty="0" smtClean="0"/>
              <a:t>NAS </a:t>
            </a:r>
            <a:r>
              <a:rPr lang="en-US" sz="2800" dirty="0"/>
              <a:t>device uses external storage to </a:t>
            </a:r>
            <a:r>
              <a:rPr lang="en-US" sz="2800" dirty="0" smtClean="0"/>
              <a:t>store and </a:t>
            </a:r>
            <a:r>
              <a:rPr lang="en-US" sz="2800" dirty="0"/>
              <a:t>retrieve </a:t>
            </a:r>
            <a:r>
              <a:rPr lang="en-US" sz="2800" dirty="0" smtClean="0"/>
              <a:t>data</a:t>
            </a:r>
          </a:p>
          <a:p>
            <a:r>
              <a:rPr lang="en-US" sz="2800" i="1" dirty="0"/>
              <a:t>scale-out </a:t>
            </a:r>
            <a:r>
              <a:rPr lang="en-US" sz="2800" i="1" dirty="0" smtClean="0"/>
              <a:t>- </a:t>
            </a:r>
            <a:r>
              <a:rPr lang="en-US" sz="2800" dirty="0" smtClean="0"/>
              <a:t>pools </a:t>
            </a:r>
            <a:r>
              <a:rPr lang="en-US" sz="2800" dirty="0"/>
              <a:t>multiple nodes together in a </a:t>
            </a:r>
            <a:r>
              <a:rPr lang="en-US" sz="2800" dirty="0" smtClean="0"/>
              <a:t>cluster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3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(a) Unified </a:t>
            </a:r>
            <a:r>
              <a:rPr lang="en-US" dirty="0"/>
              <a:t>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smtClean="0"/>
              <a:t>unified </a:t>
            </a:r>
            <a:r>
              <a:rPr lang="en-US" dirty="0"/>
              <a:t>NAS contains one or more NAS heads and storage in a single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Performs file </a:t>
            </a:r>
            <a:r>
              <a:rPr lang="en-US" dirty="0"/>
              <a:t>serving and storing of </a:t>
            </a:r>
            <a:r>
              <a:rPr lang="en-US" dirty="0" smtClean="0"/>
              <a:t>file </a:t>
            </a:r>
            <a:r>
              <a:rPr lang="en-US" dirty="0"/>
              <a:t>data, along with </a:t>
            </a:r>
            <a:r>
              <a:rPr lang="en-US" dirty="0" smtClean="0"/>
              <a:t>providing access </a:t>
            </a:r>
            <a:r>
              <a:rPr lang="en-US" dirty="0"/>
              <a:t>to block-level data.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supports both CIFS and NFS protocols for </a:t>
            </a:r>
            <a:r>
              <a:rPr lang="en-US" dirty="0" smtClean="0"/>
              <a:t>file access </a:t>
            </a:r>
            <a:r>
              <a:rPr lang="en-US" dirty="0"/>
              <a:t>and iSCSI and FC protocols for block level </a:t>
            </a:r>
            <a:r>
              <a:rPr lang="en-US" dirty="0" smtClean="0"/>
              <a:t>access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8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NAS - Example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0" y="1229459"/>
            <a:ext cx="5465867" cy="499393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44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53962" y="1199535"/>
            <a:ext cx="5061098" cy="50537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Each NAS head NAS has front-end Ethernet ports, which connect to the IP network. </a:t>
            </a:r>
          </a:p>
          <a:p>
            <a:r>
              <a:rPr lang="en-US" dirty="0" smtClean="0"/>
              <a:t>The front-end ports provide connectivity to the clients and service the file I/O requests. </a:t>
            </a:r>
          </a:p>
          <a:p>
            <a:r>
              <a:rPr lang="en-US" dirty="0" smtClean="0"/>
              <a:t>Each NAS head has back-end ports, to provide connectivity to the storage controllers.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5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(b) Gateway </a:t>
            </a:r>
            <a:r>
              <a:rPr lang="en-US" dirty="0"/>
              <a:t>NAS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a gateway solution, the front-end connectivity is similar to that in a </a:t>
            </a:r>
            <a:r>
              <a:rPr lang="en-US" sz="2000" dirty="0" smtClean="0"/>
              <a:t>unified storage </a:t>
            </a:r>
            <a:r>
              <a:rPr lang="en-US" sz="2000" dirty="0"/>
              <a:t>solution. </a:t>
            </a:r>
            <a:r>
              <a:rPr lang="en-US" sz="2000" dirty="0" smtClean="0"/>
              <a:t>Communication </a:t>
            </a:r>
            <a:r>
              <a:rPr lang="en-US" sz="2000" dirty="0"/>
              <a:t>between the NAS gateway and the </a:t>
            </a:r>
            <a:r>
              <a:rPr lang="en-US" sz="2000" dirty="0" smtClean="0"/>
              <a:t>storage system </a:t>
            </a:r>
            <a:r>
              <a:rPr lang="en-US" sz="2000" dirty="0"/>
              <a:t>in a gateway solution is achieved through a traditional FC SAN.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9" y="2680010"/>
            <a:ext cx="5822239" cy="357330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11" y="2300469"/>
            <a:ext cx="6485861" cy="17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 Gateway…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1" y="1246292"/>
            <a:ext cx="10038191" cy="471874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7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Customer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14" y="1170234"/>
            <a:ext cx="8662506" cy="49918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(c) </a:t>
            </a:r>
            <a:r>
              <a:rPr lang="en-US" dirty="0"/>
              <a:t>Scale-Out 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Adding </a:t>
            </a:r>
            <a:r>
              <a:rPr lang="en-US" dirty="0"/>
              <a:t>CPUs, memory, and storage </a:t>
            </a:r>
            <a:r>
              <a:rPr lang="en-US" dirty="0" smtClean="0"/>
              <a:t>to </a:t>
            </a:r>
            <a:r>
              <a:rPr lang="en-US" dirty="0"/>
              <a:t>the NAS </a:t>
            </a:r>
            <a:r>
              <a:rPr lang="en-US" dirty="0" smtClean="0"/>
              <a:t>device</a:t>
            </a:r>
          </a:p>
          <a:p>
            <a:r>
              <a:rPr lang="en-US" dirty="0" smtClean="0"/>
              <a:t>Enables </a:t>
            </a:r>
            <a:r>
              <a:rPr lang="en-US" dirty="0"/>
              <a:t>grouping multiple nodes together to </a:t>
            </a:r>
            <a:r>
              <a:rPr lang="en-US" dirty="0" smtClean="0"/>
              <a:t>construct a </a:t>
            </a:r>
            <a:r>
              <a:rPr lang="en-US" dirty="0"/>
              <a:t>clustered NAS </a:t>
            </a:r>
            <a:r>
              <a:rPr lang="en-US" dirty="0" smtClean="0"/>
              <a:t>system</a:t>
            </a:r>
          </a:p>
          <a:p>
            <a:r>
              <a:rPr lang="en-US" dirty="0"/>
              <a:t>The cluster works as a single NAS device and is managed </a:t>
            </a:r>
            <a:r>
              <a:rPr lang="en-US" dirty="0" smtClean="0"/>
              <a:t>centrally</a:t>
            </a:r>
          </a:p>
          <a:p>
            <a:r>
              <a:rPr lang="en-US" dirty="0"/>
              <a:t>creates a single </a:t>
            </a:r>
            <a:r>
              <a:rPr lang="en-US" dirty="0" smtClean="0"/>
              <a:t>file </a:t>
            </a:r>
            <a:r>
              <a:rPr lang="en-US" dirty="0"/>
              <a:t>system that runs on all nodes in </a:t>
            </a:r>
            <a:r>
              <a:rPr lang="en-US" dirty="0" smtClean="0"/>
              <a:t>the cluster and sharable.</a:t>
            </a:r>
          </a:p>
          <a:p>
            <a:r>
              <a:rPr lang="en-US" dirty="0"/>
              <a:t>As data is sent from clients to the cluster, the data is divided </a:t>
            </a:r>
            <a:r>
              <a:rPr lang="en-US" dirty="0" smtClean="0"/>
              <a:t>and allocated </a:t>
            </a:r>
            <a:r>
              <a:rPr lang="en-US" dirty="0"/>
              <a:t>to different nodes in parallel.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a client sends a request </a:t>
            </a:r>
            <a:r>
              <a:rPr lang="en-US" dirty="0" smtClean="0"/>
              <a:t>to read </a:t>
            </a:r>
            <a:r>
              <a:rPr lang="en-US" dirty="0"/>
              <a:t>a </a:t>
            </a:r>
            <a:r>
              <a:rPr lang="en-US" dirty="0" smtClean="0"/>
              <a:t>file, </a:t>
            </a:r>
            <a:r>
              <a:rPr lang="en-US" dirty="0"/>
              <a:t>the scale-out NAS retrieves the appropriate blocks from </a:t>
            </a:r>
            <a:r>
              <a:rPr lang="en-US" dirty="0" smtClean="0"/>
              <a:t>multiple nodes</a:t>
            </a:r>
            <a:r>
              <a:rPr lang="en-US" dirty="0"/>
              <a:t>, recombines the blocks into a </a:t>
            </a:r>
            <a:r>
              <a:rPr lang="en-US" dirty="0" smtClean="0"/>
              <a:t>file, </a:t>
            </a:r>
            <a:r>
              <a:rPr lang="en-US" dirty="0"/>
              <a:t>and presents the </a:t>
            </a:r>
            <a:r>
              <a:rPr lang="en-US" dirty="0" smtClean="0"/>
              <a:t>file </a:t>
            </a:r>
            <a:r>
              <a:rPr lang="en-US" dirty="0"/>
              <a:t>to </a:t>
            </a:r>
            <a:r>
              <a:rPr lang="en-US" dirty="0" smtClean="0"/>
              <a:t>the client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5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1" y="1381887"/>
            <a:ext cx="6588891" cy="430653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64325" y="1139177"/>
            <a:ext cx="48324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Palatino-Roman"/>
              </a:rPr>
              <a:t>An internal network provides </a:t>
            </a:r>
            <a:r>
              <a:rPr lang="en-US" sz="2400" dirty="0" smtClean="0">
                <a:solidFill>
                  <a:srgbClr val="0070C0"/>
                </a:solidFill>
                <a:latin typeface="Palatino-Roman"/>
              </a:rPr>
              <a:t>connections for </a:t>
            </a:r>
            <a:r>
              <a:rPr lang="en-US" sz="2400" dirty="0" err="1">
                <a:solidFill>
                  <a:srgbClr val="0070C0"/>
                </a:solidFill>
                <a:latin typeface="Palatino-Roman"/>
              </a:rPr>
              <a:t>intracluster</a:t>
            </a:r>
            <a:r>
              <a:rPr lang="en-US" sz="2400" dirty="0">
                <a:solidFill>
                  <a:srgbClr val="0070C0"/>
                </a:solidFill>
                <a:latin typeface="Palatino-Roman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Palatino-Roman"/>
              </a:rPr>
              <a:t>communication.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Palatino-Roman"/>
              </a:rPr>
              <a:t>An </a:t>
            </a:r>
            <a:r>
              <a:rPr lang="en-US" sz="2400" dirty="0">
                <a:solidFill>
                  <a:srgbClr val="0070C0"/>
                </a:solidFill>
                <a:latin typeface="Palatino-Roman"/>
              </a:rPr>
              <a:t>external network </a:t>
            </a:r>
            <a:r>
              <a:rPr lang="en-US" sz="2400" dirty="0" smtClean="0">
                <a:solidFill>
                  <a:srgbClr val="0070C0"/>
                </a:solidFill>
                <a:latin typeface="Palatino-Roman"/>
              </a:rPr>
              <a:t>connection enables </a:t>
            </a:r>
            <a:r>
              <a:rPr lang="en-US" sz="2400" dirty="0">
                <a:solidFill>
                  <a:srgbClr val="0070C0"/>
                </a:solidFill>
                <a:latin typeface="Palatino-Roman"/>
              </a:rPr>
              <a:t>clients to access and share </a:t>
            </a:r>
            <a:r>
              <a:rPr lang="en-US" sz="2400" dirty="0" smtClean="0">
                <a:solidFill>
                  <a:srgbClr val="0070C0"/>
                </a:solidFill>
                <a:latin typeface="Palatino-Roman"/>
              </a:rPr>
              <a:t>file </a:t>
            </a:r>
            <a:r>
              <a:rPr lang="en-US" sz="2400" dirty="0">
                <a:solidFill>
                  <a:srgbClr val="0070C0"/>
                </a:solidFill>
                <a:latin typeface="Palatino-Roman"/>
              </a:rPr>
              <a:t>data. </a:t>
            </a:r>
            <a:endParaRPr lang="en-US" sz="2400" dirty="0" smtClean="0">
              <a:solidFill>
                <a:srgbClr val="0070C0"/>
              </a:solidFill>
              <a:latin typeface="Palatino-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Palatino-Roman"/>
              </a:rPr>
              <a:t>Each </a:t>
            </a:r>
            <a:r>
              <a:rPr lang="en-US" sz="2400" dirty="0">
                <a:solidFill>
                  <a:srgbClr val="0070C0"/>
                </a:solidFill>
                <a:latin typeface="Palatino-Roman"/>
              </a:rPr>
              <a:t>node in the cluster </a:t>
            </a:r>
            <a:r>
              <a:rPr lang="en-US" sz="2400" dirty="0" smtClean="0">
                <a:solidFill>
                  <a:srgbClr val="0070C0"/>
                </a:solidFill>
                <a:latin typeface="Palatino-Roman"/>
              </a:rPr>
              <a:t>connects to </a:t>
            </a:r>
            <a:r>
              <a:rPr lang="en-US" sz="2400" dirty="0">
                <a:solidFill>
                  <a:srgbClr val="0070C0"/>
                </a:solidFill>
                <a:latin typeface="Palatino-Roman"/>
              </a:rPr>
              <a:t>the internal network.</a:t>
            </a:r>
            <a:endParaRPr lang="en-US" sz="2400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88019" y="3785191"/>
            <a:ext cx="2041451" cy="8506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60873" y="3785191"/>
            <a:ext cx="666307" cy="8506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92995" y="3785191"/>
            <a:ext cx="467832" cy="8506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High Tower Text" panose="02040502050506030303" pitchFamily="18" charset="0"/>
              </a:rPr>
              <a:t>Introduction (contd.)</a:t>
            </a:r>
            <a:endParaRPr lang="en-US" sz="4800" dirty="0">
              <a:latin typeface="High Tower Text" panose="02040502050506030303" pitchFamily="18" charset="0"/>
            </a:endParaRPr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598" y="1190586"/>
            <a:ext cx="4165719" cy="353027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97280" y="1199535"/>
            <a:ext cx="6720318" cy="505378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2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IP SAN – </a:t>
            </a:r>
            <a:r>
              <a:rPr lang="en-US" dirty="0" smtClean="0"/>
              <a:t>transporting block I/</a:t>
            </a:r>
            <a:r>
              <a:rPr lang="en-US" dirty="0" err="1" smtClean="0"/>
              <a:t>Os</a:t>
            </a:r>
            <a:r>
              <a:rPr lang="en-US" dirty="0" smtClean="0"/>
              <a:t> over an existing IP Network</a:t>
            </a:r>
          </a:p>
          <a:p>
            <a:r>
              <a:rPr lang="en-US" i="1" dirty="0" smtClean="0"/>
              <a:t>FC SAN </a:t>
            </a:r>
            <a:r>
              <a:rPr lang="en-US" dirty="0" smtClean="0"/>
              <a:t>– </a:t>
            </a:r>
            <a:r>
              <a:rPr lang="en-US" dirty="0" err="1" smtClean="0"/>
              <a:t>Fibre</a:t>
            </a:r>
            <a:r>
              <a:rPr lang="en-US" dirty="0" smtClean="0"/>
              <a:t> Channel SAN</a:t>
            </a:r>
          </a:p>
          <a:p>
            <a:r>
              <a:rPr lang="en-US" dirty="0" smtClean="0"/>
              <a:t>Using </a:t>
            </a:r>
            <a:r>
              <a:rPr lang="en-US" dirty="0"/>
              <a:t>IP as a storage networking option provides several </a:t>
            </a:r>
            <a:r>
              <a:rPr lang="en-US" dirty="0" smtClean="0"/>
              <a:t>advantages</a:t>
            </a:r>
          </a:p>
          <a:p>
            <a:pPr lvl="1"/>
            <a:r>
              <a:rPr lang="en-US" sz="2400" dirty="0" smtClean="0"/>
              <a:t>Use existing hardware – no special network needed</a:t>
            </a:r>
          </a:p>
          <a:p>
            <a:pPr lvl="1"/>
            <a:r>
              <a:rPr lang="en-US" sz="2400" dirty="0" smtClean="0"/>
              <a:t>Can </a:t>
            </a:r>
            <a:r>
              <a:rPr lang="en-US" sz="2400" dirty="0"/>
              <a:t>extend the </a:t>
            </a:r>
            <a:r>
              <a:rPr lang="en-US" sz="2400" dirty="0" smtClean="0"/>
              <a:t>geographical reach </a:t>
            </a:r>
            <a:r>
              <a:rPr lang="en-US" sz="2400" dirty="0"/>
              <a:t>of their storage </a:t>
            </a:r>
            <a:r>
              <a:rPr lang="en-US" sz="2400" dirty="0" smtClean="0"/>
              <a:t>infrastructure</a:t>
            </a:r>
          </a:p>
          <a:p>
            <a:r>
              <a:rPr lang="en-US" dirty="0" smtClean="0"/>
              <a:t>Three primary protocols: </a:t>
            </a:r>
          </a:p>
          <a:p>
            <a:pPr lvl="1"/>
            <a:r>
              <a:rPr lang="en-US" i="1" dirty="0" err="1" smtClean="0"/>
              <a:t>InternetSCSI</a:t>
            </a:r>
            <a:r>
              <a:rPr lang="en-US" i="1" dirty="0" smtClean="0"/>
              <a:t> </a:t>
            </a:r>
            <a:r>
              <a:rPr lang="en-US" dirty="0"/>
              <a:t>(iSCSI) and </a:t>
            </a:r>
            <a:endParaRPr lang="en-US" dirty="0" smtClean="0"/>
          </a:p>
          <a:p>
            <a:pPr lvl="1"/>
            <a:r>
              <a:rPr lang="en-US" i="1" dirty="0" err="1" smtClean="0"/>
              <a:t>Fibre</a:t>
            </a:r>
            <a:r>
              <a:rPr lang="en-US" i="1" dirty="0" smtClean="0"/>
              <a:t> </a:t>
            </a:r>
            <a:r>
              <a:rPr lang="en-US" i="1" dirty="0"/>
              <a:t>Channel over IP </a:t>
            </a:r>
            <a:r>
              <a:rPr lang="en-US" dirty="0"/>
              <a:t>(</a:t>
            </a:r>
            <a:r>
              <a:rPr lang="en-US" dirty="0" err="1"/>
              <a:t>FCIP</a:t>
            </a:r>
            <a:r>
              <a:rPr lang="en-US" dirty="0" smtClean="0"/>
              <a:t>)</a:t>
            </a:r>
          </a:p>
          <a:p>
            <a:pPr lvl="1"/>
            <a:r>
              <a:rPr lang="en-US" i="1" dirty="0" err="1"/>
              <a:t>Fibre</a:t>
            </a:r>
            <a:r>
              <a:rPr lang="en-US" i="1" dirty="0"/>
              <a:t> Channel </a:t>
            </a:r>
            <a:r>
              <a:rPr lang="en-US" i="1" dirty="0" smtClean="0"/>
              <a:t>over Ethernet </a:t>
            </a:r>
            <a:r>
              <a:rPr lang="en-US" dirty="0"/>
              <a:t>(</a:t>
            </a:r>
            <a:r>
              <a:rPr lang="en-US" dirty="0" err="1"/>
              <a:t>FCoE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10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 File-Sharing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NFS – self study</a:t>
            </a:r>
          </a:p>
          <a:p>
            <a:r>
              <a:rPr lang="en-US" dirty="0" smtClean="0"/>
              <a:t>CIFS – self study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2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 Affecting NAS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4084" y="1199535"/>
            <a:ext cx="5199321" cy="5053781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Number of </a:t>
            </a:r>
            <a:r>
              <a:rPr lang="en-US" dirty="0" smtClean="0"/>
              <a:t>hops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Authentication with a directory service such as Active Directory or </a:t>
            </a:r>
            <a:r>
              <a:rPr lang="en-US" dirty="0" smtClean="0"/>
              <a:t>NIS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Retransmission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Over utilized </a:t>
            </a:r>
            <a:r>
              <a:rPr lang="en-US" dirty="0"/>
              <a:t>routers and </a:t>
            </a:r>
            <a:r>
              <a:rPr lang="en-US" dirty="0" smtClean="0"/>
              <a:t>switches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File system lookup and metadata </a:t>
            </a:r>
            <a:r>
              <a:rPr lang="en-US" dirty="0" smtClean="0"/>
              <a:t>requests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Over utilized NAS </a:t>
            </a:r>
            <a:r>
              <a:rPr lang="en-US" dirty="0" smtClean="0"/>
              <a:t>devices</a:t>
            </a:r>
          </a:p>
          <a:p>
            <a:pPr marL="457200" indent="-45720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Over utilized clients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4" y="1500668"/>
            <a:ext cx="5908744" cy="40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 up a NAS Device?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https://www.youtube.com/watch?v=PrVAehzT8Yk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8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002060"/>
              </a:buClr>
              <a:buSzPct val="100000"/>
              <a:buFont typeface="+mj-lt"/>
              <a:buAutoNum type="arabicParenR"/>
            </a:pPr>
            <a:r>
              <a:rPr lang="en-US" dirty="0" smtClean="0">
                <a:latin typeface="Palatino Linotype" panose="02040502050505030304" pitchFamily="18" charset="0"/>
              </a:rPr>
              <a:t>Write </a:t>
            </a:r>
            <a:r>
              <a:rPr lang="en-US" dirty="0">
                <a:latin typeface="Palatino Linotype" panose="02040502050505030304" pitchFamily="18" charset="0"/>
              </a:rPr>
              <a:t>a note on iSCSI.</a:t>
            </a:r>
          </a:p>
          <a:p>
            <a:pPr marL="457200" indent="-457200">
              <a:buClr>
                <a:srgbClr val="002060"/>
              </a:buClr>
              <a:buSzPct val="100000"/>
              <a:buFont typeface="+mj-lt"/>
              <a:buAutoNum type="arabicParenR"/>
            </a:pPr>
            <a:r>
              <a:rPr lang="en-US" dirty="0">
                <a:latin typeface="Palatino Linotype" panose="02040502050505030304" pitchFamily="18" charset="0"/>
              </a:rPr>
              <a:t>Discuss different iSCSI topologies.</a:t>
            </a:r>
          </a:p>
          <a:p>
            <a:pPr marL="457200" indent="-457200">
              <a:buClr>
                <a:srgbClr val="002060"/>
              </a:buClr>
              <a:buSzPct val="100000"/>
              <a:buFont typeface="+mj-lt"/>
              <a:buAutoNum type="arabicParenR"/>
            </a:pPr>
            <a:r>
              <a:rPr lang="en-US" dirty="0">
                <a:latin typeface="Palatino Linotype" panose="02040502050505030304" pitchFamily="18" charset="0"/>
              </a:rPr>
              <a:t>Describe iSCSI protocol </a:t>
            </a:r>
            <a:r>
              <a:rPr lang="en-US" dirty="0" smtClean="0">
                <a:latin typeface="Palatino Linotype" panose="02040502050505030304" pitchFamily="18" charset="0"/>
              </a:rPr>
              <a:t>stack.</a:t>
            </a:r>
          </a:p>
          <a:p>
            <a:pPr marL="457200" indent="-457200">
              <a:buClr>
                <a:srgbClr val="002060"/>
              </a:buClr>
              <a:buSzPct val="100000"/>
              <a:buFont typeface="+mj-lt"/>
              <a:buAutoNum type="arabicParenR"/>
            </a:pPr>
            <a:r>
              <a:rPr lang="en-US" dirty="0" smtClean="0">
                <a:latin typeface="Palatino Linotype" panose="02040502050505030304" pitchFamily="18" charset="0"/>
              </a:rPr>
              <a:t>Define </a:t>
            </a:r>
            <a:r>
              <a:rPr lang="en-US" dirty="0" err="1" smtClean="0">
                <a:latin typeface="Palatino Linotype" panose="02040502050505030304" pitchFamily="18" charset="0"/>
              </a:rPr>
              <a:t>FCoE</a:t>
            </a:r>
            <a:r>
              <a:rPr lang="en-US" dirty="0" smtClean="0">
                <a:latin typeface="Palatino Linotype" panose="02040502050505030304" pitchFamily="18" charset="0"/>
              </a:rPr>
              <a:t>. Explain its components.</a:t>
            </a:r>
          </a:p>
          <a:p>
            <a:pPr marL="457200" indent="-457200">
              <a:buClr>
                <a:srgbClr val="002060"/>
              </a:buClr>
              <a:buSzPct val="100000"/>
              <a:buFont typeface="+mj-lt"/>
              <a:buAutoNum type="arabicParenR"/>
            </a:pPr>
            <a:r>
              <a:rPr lang="en-US" dirty="0" smtClean="0">
                <a:latin typeface="Palatino Linotype" panose="02040502050505030304" pitchFamily="18" charset="0"/>
              </a:rPr>
              <a:t>Explain FC protocol stack.</a:t>
            </a:r>
          </a:p>
          <a:p>
            <a:pPr marL="457200" indent="-457200">
              <a:buClr>
                <a:srgbClr val="002060"/>
              </a:buClr>
              <a:buSzPct val="100000"/>
              <a:buFont typeface="+mj-lt"/>
              <a:buAutoNum type="arabicParenR"/>
            </a:pPr>
            <a:r>
              <a:rPr lang="en-US" dirty="0" smtClean="0">
                <a:latin typeface="Palatino Linotype" panose="02040502050505030304" pitchFamily="18" charset="0"/>
              </a:rPr>
              <a:t>What is </a:t>
            </a:r>
            <a:r>
              <a:rPr lang="en-US" dirty="0" err="1" smtClean="0">
                <a:latin typeface="Palatino Linotype" panose="02040502050505030304" pitchFamily="18" charset="0"/>
              </a:rPr>
              <a:t>FCIP</a:t>
            </a:r>
            <a:r>
              <a:rPr lang="en-US" dirty="0" smtClean="0">
                <a:latin typeface="Palatino Linotype" panose="02040502050505030304" pitchFamily="18" charset="0"/>
              </a:rPr>
              <a:t> and explain its protocol stack.</a:t>
            </a:r>
          </a:p>
          <a:p>
            <a:pPr marL="457200" indent="-457200">
              <a:buClr>
                <a:srgbClr val="002060"/>
              </a:buClr>
              <a:buSzPct val="100000"/>
              <a:buFont typeface="+mj-lt"/>
              <a:buAutoNum type="arabicParenR"/>
            </a:pPr>
            <a:r>
              <a:rPr lang="en-US" dirty="0" smtClean="0">
                <a:latin typeface="Palatino Linotype" panose="02040502050505030304" pitchFamily="18" charset="0"/>
              </a:rPr>
              <a:t>What is NAS? Discuss components of NAS.</a:t>
            </a:r>
          </a:p>
          <a:p>
            <a:pPr marL="457200" indent="-457200">
              <a:buClr>
                <a:srgbClr val="002060"/>
              </a:buClr>
              <a:buSzPct val="100000"/>
              <a:buFont typeface="+mj-lt"/>
              <a:buAutoNum type="arabicParenR"/>
            </a:pPr>
            <a:r>
              <a:rPr lang="en-US" dirty="0" smtClean="0">
                <a:latin typeface="Palatino Linotype" panose="02040502050505030304" pitchFamily="18" charset="0"/>
              </a:rPr>
              <a:t>List and discuss benefits of NAS.</a:t>
            </a:r>
          </a:p>
          <a:p>
            <a:pPr marL="457200" indent="-457200">
              <a:buClr>
                <a:srgbClr val="002060"/>
              </a:buClr>
              <a:buSzPct val="100000"/>
              <a:buFont typeface="+mj-lt"/>
              <a:buAutoNum type="arabicParenR"/>
            </a:pPr>
            <a:r>
              <a:rPr lang="en-US" dirty="0" smtClean="0">
                <a:latin typeface="Palatino Linotype" panose="02040502050505030304" pitchFamily="18" charset="0"/>
              </a:rPr>
              <a:t>What are the different ways to  implement NAS? Explain.</a:t>
            </a:r>
          </a:p>
          <a:p>
            <a:pPr marL="457200" indent="-457200">
              <a:buClr>
                <a:srgbClr val="002060"/>
              </a:buClr>
              <a:buSzPct val="100000"/>
              <a:buFont typeface="+mj-lt"/>
              <a:buAutoNum type="arabicParenR"/>
            </a:pPr>
            <a:endParaRPr lang="en-US" dirty="0" smtClean="0">
              <a:latin typeface="Palatino Linotype" panose="02040502050505030304" pitchFamily="18" charset="0"/>
            </a:endParaRPr>
          </a:p>
          <a:p>
            <a:pPr marL="457200" indent="-457200">
              <a:buClr>
                <a:srgbClr val="002060"/>
              </a:buClr>
              <a:buSzPct val="100000"/>
              <a:buFont typeface="+mj-lt"/>
              <a:buAutoNum type="arabicParenR"/>
            </a:pP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Network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3" y="1212825"/>
            <a:ext cx="4965955" cy="4496031"/>
          </a:xfrm>
          <a:ln>
            <a:solidFill>
              <a:schemeClr val="accent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026" y="2236611"/>
            <a:ext cx="6124006" cy="24484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45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SCSI 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97280" y="1199535"/>
            <a:ext cx="6388041" cy="5053781"/>
          </a:xfrm>
        </p:spPr>
        <p:txBody>
          <a:bodyPr/>
          <a:lstStyle/>
          <a:p>
            <a:r>
              <a:rPr lang="en-US" dirty="0" smtClean="0"/>
              <a:t>SCSI – Simple Computer System Interface</a:t>
            </a:r>
          </a:p>
          <a:p>
            <a:r>
              <a:rPr lang="en-US" dirty="0" smtClean="0"/>
              <a:t>Connecting Mobile phone, printer to a Host – USB port</a:t>
            </a:r>
          </a:p>
          <a:p>
            <a:r>
              <a:rPr lang="en-US" dirty="0" smtClean="0"/>
              <a:t>Can </a:t>
            </a:r>
            <a:r>
              <a:rPr lang="en-US" dirty="0"/>
              <a:t>connect lots of devices to a computer at the same time, including hard drives, scanners, CD-ROM/</a:t>
            </a:r>
            <a:r>
              <a:rPr lang="en-US" dirty="0" err="1"/>
              <a:t>RW</a:t>
            </a:r>
            <a:r>
              <a:rPr lang="en-US" dirty="0"/>
              <a:t> drives, printers and tape </a:t>
            </a:r>
            <a:r>
              <a:rPr lang="en-US" dirty="0" smtClean="0"/>
              <a:t>drives (320 </a:t>
            </a:r>
            <a:r>
              <a:rPr lang="en-US" dirty="0" err="1" smtClean="0"/>
              <a:t>MBps</a:t>
            </a:r>
            <a:r>
              <a:rPr lang="en-US" dirty="0" smtClean="0"/>
              <a:t>).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SCSI control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58" y="1288017"/>
            <a:ext cx="3290422" cy="28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190891" y="3818492"/>
            <a:ext cx="18517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oboto"/>
              </a:rPr>
              <a:t>SCSI controller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07" y="1911673"/>
            <a:ext cx="2729639" cy="1812538"/>
          </a:xfrm>
          <a:ln>
            <a:solidFill>
              <a:schemeClr val="accent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97280" y="1166294"/>
            <a:ext cx="38790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1: 2091 controller, </a:t>
            </a:r>
            <a:endParaRPr lang="en-US" sz="20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 </a:t>
            </a:r>
            <a:r>
              <a:rPr lang="en-US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200M SCSI-1 hard drive.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58" y="4474703"/>
            <a:ext cx="4733021" cy="18517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966250" y="3766817"/>
            <a:ext cx="4141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Example 2: An internal 540M </a:t>
            </a:r>
            <a:endParaRPr lang="en-US" sz="2000" dirty="0" smtClean="0"/>
          </a:p>
          <a:p>
            <a:r>
              <a:rPr lang="en-US" sz="2000" dirty="0" smtClean="0"/>
              <a:t>Fast </a:t>
            </a:r>
            <a:r>
              <a:rPr lang="en-US" sz="2000" dirty="0"/>
              <a:t>SCSI-2 hard drive has been added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12" y="2260251"/>
            <a:ext cx="5566781" cy="3406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6030612" y="1411021"/>
            <a:ext cx="54176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3: An external SCSI-2 CD-ROM drive </a:t>
            </a:r>
            <a:endParaRPr lang="en-US" sz="20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</a:t>
            </a:r>
            <a:r>
              <a:rPr lang="en-US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added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Fibre</a:t>
            </a:r>
            <a:r>
              <a:rPr lang="en-US" dirty="0" smtClean="0"/>
              <a:t> Channel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99535"/>
            <a:ext cx="5824515" cy="5053781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Fibre</a:t>
            </a:r>
            <a:r>
              <a:rPr lang="en-US" dirty="0"/>
              <a:t> channel is a high performance serial link supporting its own, as well as higher level protocols such as the </a:t>
            </a:r>
            <a:r>
              <a:rPr lang="en-US" dirty="0" err="1"/>
              <a:t>FDDI</a:t>
            </a:r>
            <a:r>
              <a:rPr lang="en-US" dirty="0"/>
              <a:t>, SCSI, </a:t>
            </a:r>
            <a:r>
              <a:rPr lang="en-US" dirty="0" err="1"/>
              <a:t>HIPPI</a:t>
            </a:r>
            <a:r>
              <a:rPr lang="en-US" dirty="0"/>
              <a:t> and </a:t>
            </a:r>
            <a:r>
              <a:rPr lang="en-US" dirty="0" err="1" smtClean="0"/>
              <a:t>IPI</a:t>
            </a:r>
            <a:endParaRPr lang="en-US" dirty="0" smtClean="0"/>
          </a:p>
          <a:p>
            <a:r>
              <a:rPr lang="en-US" dirty="0"/>
              <a:t>The intention of the </a:t>
            </a:r>
            <a:r>
              <a:rPr lang="en-US" b="1" dirty="0" err="1">
                <a:solidFill>
                  <a:srgbClr val="FF0000"/>
                </a:solidFill>
              </a:rPr>
              <a:t>Fibre</a:t>
            </a:r>
            <a:r>
              <a:rPr lang="en-US" b="1" dirty="0">
                <a:solidFill>
                  <a:srgbClr val="FF0000"/>
                </a:solidFill>
              </a:rPr>
              <a:t> Channel (FC) </a:t>
            </a:r>
            <a:r>
              <a:rPr lang="en-US" dirty="0"/>
              <a:t>is to develop practical, inexpensive, yet expendable means of quickly </a:t>
            </a:r>
            <a:r>
              <a:rPr lang="en-US" b="1" dirty="0">
                <a:solidFill>
                  <a:srgbClr val="FF0000"/>
                </a:solidFill>
              </a:rPr>
              <a:t>transferring data</a:t>
            </a:r>
            <a:r>
              <a:rPr lang="en-US" dirty="0"/>
              <a:t> between workstations, mainframes, supercomputers, desktop computers, storage devices, displays and other </a:t>
            </a:r>
            <a:r>
              <a:rPr lang="en-US" dirty="0" smtClean="0"/>
              <a:t>peripherals</a:t>
            </a:r>
          </a:p>
          <a:p>
            <a:r>
              <a:rPr lang="en-US" b="1" dirty="0"/>
              <a:t>Fabric</a:t>
            </a:r>
            <a:r>
              <a:rPr lang="en-US" dirty="0"/>
              <a:t> </a:t>
            </a:r>
            <a:r>
              <a:rPr lang="en-US" dirty="0" smtClean="0"/>
              <a:t>- an </a:t>
            </a:r>
            <a:r>
              <a:rPr lang="en-US" dirty="0"/>
              <a:t>active intelligent interconnection </a:t>
            </a:r>
            <a:r>
              <a:rPr lang="en-US" dirty="0" smtClean="0"/>
              <a:t>scheme </a:t>
            </a:r>
            <a:r>
              <a:rPr lang="en-US" dirty="0"/>
              <a:t>to connect </a:t>
            </a:r>
            <a:r>
              <a:rPr lang="en-US" dirty="0" smtClean="0"/>
              <a:t>devices</a:t>
            </a: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S. Nandagopalan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AB58-ABF0-4861-BE68-8CD89C7401E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56" y="1288017"/>
            <a:ext cx="2606615" cy="3281269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84" y="5013455"/>
            <a:ext cx="2565687" cy="12086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60959" y="4345321"/>
            <a:ext cx="947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Fabric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70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19071</TotalTime>
  <Words>2825</Words>
  <Application>Microsoft Office PowerPoint</Application>
  <PresentationFormat>Widescreen</PresentationFormat>
  <Paragraphs>351</Paragraphs>
  <Slides>53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9" baseType="lpstr">
      <vt:lpstr>Adobe Devanagari</vt:lpstr>
      <vt:lpstr>Arial</vt:lpstr>
      <vt:lpstr>Bahnschrift</vt:lpstr>
      <vt:lpstr>Bookman Old Style</vt:lpstr>
      <vt:lpstr>Calibri</vt:lpstr>
      <vt:lpstr>Calibri Light</vt:lpstr>
      <vt:lpstr>Helvetica Rounded</vt:lpstr>
      <vt:lpstr>High Tower Text</vt:lpstr>
      <vt:lpstr>Hotel De Paris</vt:lpstr>
      <vt:lpstr>Palatino Linotype</vt:lpstr>
      <vt:lpstr>Palatino-Roman</vt:lpstr>
      <vt:lpstr>Roboto</vt:lpstr>
      <vt:lpstr>Russo One</vt:lpstr>
      <vt:lpstr>Tahoma</vt:lpstr>
      <vt:lpstr>Times New Roman</vt:lpstr>
      <vt:lpstr>Retrospect</vt:lpstr>
      <vt:lpstr>Module 3:  IP SAN and FCoE, NAS</vt:lpstr>
      <vt:lpstr>Syllabus</vt:lpstr>
      <vt:lpstr>Chapter 6:  </vt:lpstr>
      <vt:lpstr>Introduction</vt:lpstr>
      <vt:lpstr>Introduction (contd.)</vt:lpstr>
      <vt:lpstr>Example Network</vt:lpstr>
      <vt:lpstr>What is SCSI ?</vt:lpstr>
      <vt:lpstr>Examples</vt:lpstr>
      <vt:lpstr>Fibre Channel Overview</vt:lpstr>
      <vt:lpstr>What is FCIP ?</vt:lpstr>
      <vt:lpstr>What is FCoE ?</vt:lpstr>
      <vt:lpstr>iSCSI</vt:lpstr>
      <vt:lpstr>Components of iSCSI</vt:lpstr>
      <vt:lpstr>iSCSI Host Connectivity</vt:lpstr>
      <vt:lpstr>iSCSI Topologies</vt:lpstr>
      <vt:lpstr>Native iSCSI Connectivity</vt:lpstr>
      <vt:lpstr>Bridged iSCSI Connectivity</vt:lpstr>
      <vt:lpstr>Native vs. Bridged</vt:lpstr>
      <vt:lpstr>iSCSI Protocol Stack</vt:lpstr>
      <vt:lpstr>iSCSI Protocol Data Unit (PDU)</vt:lpstr>
      <vt:lpstr>Message Transmission</vt:lpstr>
      <vt:lpstr>iSCSI Discovery</vt:lpstr>
      <vt:lpstr>iSCSI Names</vt:lpstr>
      <vt:lpstr>iSCSI Session</vt:lpstr>
      <vt:lpstr>iSCSI Command Sequencing</vt:lpstr>
      <vt:lpstr>FCIP</vt:lpstr>
      <vt:lpstr>FCIP Protocol Stack</vt:lpstr>
      <vt:lpstr>FCIP encapsulation</vt:lpstr>
      <vt:lpstr>FCIP Topology</vt:lpstr>
      <vt:lpstr>FCIP Performance and Security</vt:lpstr>
      <vt:lpstr>Chapter 7:  </vt:lpstr>
      <vt:lpstr>Introduction</vt:lpstr>
      <vt:lpstr>File Sharing Technology Evolution</vt:lpstr>
      <vt:lpstr>What is NAS?</vt:lpstr>
      <vt:lpstr>General-Purpose Servers versus NAS Devices</vt:lpstr>
      <vt:lpstr>Why NAS?</vt:lpstr>
      <vt:lpstr>Benefits of NAS</vt:lpstr>
      <vt:lpstr>Uses of NAS</vt:lpstr>
      <vt:lpstr>File Systems and Network File Sharing</vt:lpstr>
      <vt:lpstr>Components of NAS</vt:lpstr>
      <vt:lpstr>NAS I/O Operation</vt:lpstr>
      <vt:lpstr>NAS Implementations</vt:lpstr>
      <vt:lpstr>(a) Unified NAS</vt:lpstr>
      <vt:lpstr>Unified NAS - Example</vt:lpstr>
      <vt:lpstr>(b) Gateway NAS Connectivity</vt:lpstr>
      <vt:lpstr>NAS Gateway…</vt:lpstr>
      <vt:lpstr>Example - Customer</vt:lpstr>
      <vt:lpstr>(c) Scale-Out NAS</vt:lpstr>
      <vt:lpstr>Example</vt:lpstr>
      <vt:lpstr>NAS File-Sharing Protocols</vt:lpstr>
      <vt:lpstr>Factors Affecting NAS Performance</vt:lpstr>
      <vt:lpstr>How to Set up a NAS Device?</vt:lpstr>
      <vt:lpstr>Review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 Database</dc:title>
  <dc:creator>Windows User</dc:creator>
  <cp:lastModifiedBy>Windows User</cp:lastModifiedBy>
  <cp:revision>294</cp:revision>
  <dcterms:created xsi:type="dcterms:W3CDTF">2022-03-25T04:21:22Z</dcterms:created>
  <dcterms:modified xsi:type="dcterms:W3CDTF">2022-05-19T08:36:05Z</dcterms:modified>
</cp:coreProperties>
</file>